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320" r:id="rId4"/>
    <p:sldId id="259" r:id="rId5"/>
    <p:sldId id="322" r:id="rId6"/>
    <p:sldId id="321" r:id="rId7"/>
    <p:sldId id="312" r:id="rId8"/>
    <p:sldId id="269" r:id="rId9"/>
    <p:sldId id="313" r:id="rId10"/>
    <p:sldId id="270" r:id="rId11"/>
    <p:sldId id="324" r:id="rId12"/>
    <p:sldId id="316" r:id="rId13"/>
    <p:sldId id="315" r:id="rId14"/>
    <p:sldId id="317" r:id="rId15"/>
    <p:sldId id="296" r:id="rId16"/>
    <p:sldId id="297" r:id="rId17"/>
    <p:sldId id="298" r:id="rId18"/>
    <p:sldId id="299" r:id="rId19"/>
    <p:sldId id="300" r:id="rId20"/>
    <p:sldId id="302" r:id="rId21"/>
    <p:sldId id="301" r:id="rId22"/>
    <p:sldId id="318" r:id="rId23"/>
    <p:sldId id="325" r:id="rId2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геев Павел Сергеевич" initials="АПС" lastIdx="10" clrIdx="0">
    <p:extLst>
      <p:ext uri="{19B8F6BF-5375-455C-9EA6-DF929625EA0E}">
        <p15:presenceInfo xmlns:p15="http://schemas.microsoft.com/office/powerpoint/2012/main" userId="S-1-5-21-1231152155-1323711836-1525454979-610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400" autoAdjust="0"/>
  </p:normalViewPr>
  <p:slideViewPr>
    <p:cSldViewPr snapToGrid="0">
      <p:cViewPr varScale="1">
        <p:scale>
          <a:sx n="80" d="100"/>
          <a:sy n="80" d="100"/>
        </p:scale>
        <p:origin x="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01T11:56:29.220" idx="9">
    <p:pos x="10" y="10"/>
    <p:text>Стоит отметить, что начальное и коненые состояния не имеют значения</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01T11:56:29.220" idx="9">
    <p:pos x="10" y="10"/>
    <p:text>Стоит отметить, что начальное и коненые состояния не имеют значения</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D8595-E74B-4B3A-8E5B-6F7A0E5B9CC2}" type="datetimeFigureOut">
              <a:rPr lang="ru-RU" smtClean="0"/>
              <a:t>26.01.2018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DBC73-DB20-474B-A5FB-CE336D10C6AF}" type="slidenum">
              <a:rPr lang="ru-RU" smtClean="0"/>
              <a:t>‹#›</a:t>
            </a:fld>
            <a:endParaRPr lang="ru-RU"/>
          </a:p>
        </p:txBody>
      </p:sp>
    </p:spTree>
    <p:extLst>
      <p:ext uri="{BB962C8B-B14F-4D97-AF65-F5344CB8AC3E}">
        <p14:creationId xmlns:p14="http://schemas.microsoft.com/office/powerpoint/2010/main" val="990142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Добрый</a:t>
            </a:r>
            <a:r>
              <a:rPr lang="ru-RU" baseline="0" dirty="0" smtClean="0"/>
              <a:t> день, меня зовут Павел Агеев и сегодня я сделаю небольшой доклад о моей реализации алгоритма </a:t>
            </a:r>
            <a:r>
              <a:rPr lang="ru-RU" baseline="0" dirty="0" err="1" smtClean="0"/>
              <a:t>Берлинкова</a:t>
            </a:r>
            <a:r>
              <a:rPr lang="ru-RU" baseline="0" dirty="0" smtClean="0"/>
              <a:t> для проверки автомата на </a:t>
            </a:r>
            <a:r>
              <a:rPr lang="ru-RU" baseline="0" dirty="0" err="1" smtClean="0"/>
              <a:t>синхронизируемость</a:t>
            </a:r>
            <a:r>
              <a:rPr lang="ru-RU" baseline="0" dirty="0" smtClean="0"/>
              <a:t>.</a:t>
            </a:r>
          </a:p>
          <a:p>
            <a:r>
              <a:rPr lang="en-US" baseline="0" dirty="0" smtClean="0"/>
              <a:t>Hello, my name is Pavel </a:t>
            </a:r>
            <a:r>
              <a:rPr lang="en-US" baseline="0" dirty="0" err="1" smtClean="0"/>
              <a:t>Ageev</a:t>
            </a:r>
            <a:r>
              <a:rPr lang="en-US" baseline="0" dirty="0" smtClean="0"/>
              <a:t> and I’m going to make a small presentation of my implementation of </a:t>
            </a:r>
            <a:r>
              <a:rPr lang="en-US" baseline="0" dirty="0" err="1" smtClean="0"/>
              <a:t>Berlinkov’s</a:t>
            </a:r>
            <a:r>
              <a:rPr lang="en-US" baseline="0" dirty="0" smtClean="0"/>
              <a:t> algorithm for testing an automaton for synchronization.</a:t>
            </a:r>
            <a:endParaRPr lang="ru-RU" baseline="0" dirty="0" smtClean="0"/>
          </a:p>
        </p:txBody>
      </p:sp>
      <p:sp>
        <p:nvSpPr>
          <p:cNvPr id="4" name="Номер слайда 3"/>
          <p:cNvSpPr>
            <a:spLocks noGrp="1"/>
          </p:cNvSpPr>
          <p:nvPr>
            <p:ph type="sldNum" sz="quarter" idx="10"/>
          </p:nvPr>
        </p:nvSpPr>
        <p:spPr/>
        <p:txBody>
          <a:bodyPr/>
          <a:lstStyle/>
          <a:p>
            <a:fld id="{B5CDBC73-DB20-474B-A5FB-CE336D10C6AF}" type="slidenum">
              <a:rPr lang="ru-RU" smtClean="0"/>
              <a:t>1</a:t>
            </a:fld>
            <a:endParaRPr lang="ru-RU"/>
          </a:p>
        </p:txBody>
      </p:sp>
    </p:spTree>
    <p:extLst>
      <p:ext uri="{BB962C8B-B14F-4D97-AF65-F5344CB8AC3E}">
        <p14:creationId xmlns:p14="http://schemas.microsoft.com/office/powerpoint/2010/main" val="927025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Моя же цель состояла в том, чтобы реализовать</a:t>
            </a:r>
            <a:r>
              <a:rPr lang="ru-RU" baseline="0" dirty="0" smtClean="0"/>
              <a:t> алгоритм Михаила </a:t>
            </a:r>
            <a:r>
              <a:rPr lang="ru-RU" baseline="0" dirty="0" err="1" smtClean="0"/>
              <a:t>Берлинкова</a:t>
            </a:r>
            <a:r>
              <a:rPr lang="ru-RU" baseline="0" dirty="0" smtClean="0"/>
              <a:t>, основанного на следующем, им же доказанным, утверждении. Вероятность случайного двухбуквенного автомата с </a:t>
            </a:r>
            <a:r>
              <a:rPr lang="en-US" baseline="0" dirty="0" smtClean="0"/>
              <a:t>n </a:t>
            </a:r>
            <a:r>
              <a:rPr lang="ru-RU" baseline="0" dirty="0" smtClean="0"/>
              <a:t>состояниями быть синхронизируемым велика и растёт с увеличением </a:t>
            </a:r>
            <a:r>
              <a:rPr lang="en-US" baseline="0" dirty="0" smtClean="0"/>
              <a:t>n</a:t>
            </a:r>
            <a:r>
              <a:rPr lang="ru-RU" baseline="0" dirty="0" smtClean="0"/>
              <a:t>. (Эта теорема – плод достаточно глубокого изучения структуры случайных автоматов и графов случайных отображений). У вас может возникнуть вполне резонный вопрос, а что такое случайный автомат? Этот момент очень важный, но сейчас мы не будем на нём останавливаться, а перейдём к обсуждению самого алгоритма.</a:t>
            </a:r>
            <a:endParaRPr lang="en-US" baseline="0"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My main goal here was the implementation of the </a:t>
            </a:r>
            <a:r>
              <a:rPr lang="en-US" baseline="0" dirty="0" err="1" smtClean="0"/>
              <a:t>Berlinkov’s</a:t>
            </a:r>
            <a:r>
              <a:rPr lang="en-US" baseline="0" dirty="0" smtClean="0"/>
              <a:t> algorithm based on the following theorem by him. The probability of being </a:t>
            </a:r>
            <a:r>
              <a:rPr lang="en-US" baseline="0" dirty="0" err="1" smtClean="0"/>
              <a:t>synchronizable</a:t>
            </a:r>
            <a:r>
              <a:rPr lang="en-US" baseline="0" dirty="0" smtClean="0"/>
              <a:t> for 2-letter random automata is very high.</a:t>
            </a:r>
            <a:endParaRPr lang="ru-RU" dirty="0" smtClean="0"/>
          </a:p>
          <a:p>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10</a:t>
            </a:fld>
            <a:endParaRPr lang="ru-RU"/>
          </a:p>
        </p:txBody>
      </p:sp>
    </p:spTree>
    <p:extLst>
      <p:ext uri="{BB962C8B-B14F-4D97-AF65-F5344CB8AC3E}">
        <p14:creationId xmlns:p14="http://schemas.microsoft.com/office/powerpoint/2010/main" val="3461014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a:t>
            </a:r>
            <a:r>
              <a:rPr lang="en-US" baseline="0" dirty="0" smtClean="0"/>
              <a:t> me present a short schema of the algorithm.</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It consists of a number</a:t>
            </a:r>
            <a:r>
              <a:rPr lang="en-US" baseline="0" dirty="0" smtClean="0"/>
              <a:t> of tests</a:t>
            </a:r>
            <a:r>
              <a:rPr lang="en-US" dirty="0" smtClean="0"/>
              <a:t>. </a:t>
            </a:r>
            <a:r>
              <a:rPr lang="en-US" sz="1200" dirty="0" smtClean="0"/>
              <a:t>If the automaton passes all these tests, it is definitely synchronizing</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Otherwise, </a:t>
            </a:r>
            <a:r>
              <a:rPr lang="en-US" baseline="0" dirty="0" err="1" smtClean="0"/>
              <a:t>SynchSlow</a:t>
            </a:r>
            <a:r>
              <a:rPr lang="en-US" baseline="0" dirty="0" smtClean="0"/>
              <a:t> should be invoked.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Номер слайда 3"/>
          <p:cNvSpPr>
            <a:spLocks noGrp="1"/>
          </p:cNvSpPr>
          <p:nvPr>
            <p:ph type="sldNum" sz="quarter" idx="10"/>
          </p:nvPr>
        </p:nvSpPr>
        <p:spPr/>
        <p:txBody>
          <a:bodyPr/>
          <a:lstStyle/>
          <a:p>
            <a:fld id="{B5CDBC73-DB20-474B-A5FB-CE336D10C6AF}" type="slidenum">
              <a:rPr lang="ru-RU" smtClean="0"/>
              <a:t>11</a:t>
            </a:fld>
            <a:endParaRPr lang="ru-RU"/>
          </a:p>
        </p:txBody>
      </p:sp>
    </p:spTree>
    <p:extLst>
      <p:ext uri="{BB962C8B-B14F-4D97-AF65-F5344CB8AC3E}">
        <p14:creationId xmlns:p14="http://schemas.microsoft.com/office/powerpoint/2010/main" val="245050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Кроме того, каждое условие обладает двумя свойствами.</a:t>
            </a:r>
            <a:endParaRPr lang="en-US" dirty="0" smtClean="0"/>
          </a:p>
          <a:p>
            <a:endParaRPr lang="en-US" dirty="0" smtClean="0"/>
          </a:p>
          <a:p>
            <a:r>
              <a:rPr lang="en-US" dirty="0" smtClean="0"/>
              <a:t>Each test </a:t>
            </a:r>
            <a:r>
              <a:rPr lang="en-US" dirty="0" smtClean="0"/>
              <a:t>has two features</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12</a:t>
            </a:fld>
            <a:endParaRPr lang="ru-RU"/>
          </a:p>
        </p:txBody>
      </p:sp>
    </p:spTree>
    <p:extLst>
      <p:ext uri="{BB962C8B-B14F-4D97-AF65-F5344CB8AC3E}">
        <p14:creationId xmlns:p14="http://schemas.microsoft.com/office/powerpoint/2010/main" val="332803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Во-первых, оно может быть проверено за время пропорциональное </a:t>
            </a:r>
            <a:r>
              <a:rPr lang="en-US" dirty="0" smtClean="0"/>
              <a:t>O</a:t>
            </a:r>
            <a:r>
              <a:rPr lang="ru-RU" dirty="0" smtClean="0"/>
              <a:t>(</a:t>
            </a:r>
            <a:r>
              <a:rPr lang="en-US" dirty="0" smtClean="0"/>
              <a:t>n)</a:t>
            </a:r>
            <a:r>
              <a:rPr lang="ru-RU" dirty="0" smtClean="0"/>
              <a:t> в автомате</a:t>
            </a:r>
            <a:r>
              <a:rPr lang="ru-RU" baseline="0" dirty="0" smtClean="0"/>
              <a:t> с </a:t>
            </a:r>
            <a:r>
              <a:rPr lang="en-US" baseline="0" dirty="0" smtClean="0"/>
              <a:t>n </a:t>
            </a:r>
            <a:r>
              <a:rPr lang="ru-RU" baseline="0" dirty="0" smtClean="0"/>
              <a:t>состояниями.</a:t>
            </a:r>
            <a:endParaRPr lang="en-US" baseline="0" dirty="0" smtClean="0"/>
          </a:p>
          <a:p>
            <a:endParaRPr lang="en-US" baseline="0" dirty="0" smtClean="0"/>
          </a:p>
          <a:p>
            <a:r>
              <a:rPr lang="en-US" baseline="0" dirty="0" smtClean="0"/>
              <a:t>Firstly, it can be checked in linear in the number of states time.</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13</a:t>
            </a:fld>
            <a:endParaRPr lang="ru-RU"/>
          </a:p>
        </p:txBody>
      </p:sp>
    </p:spTree>
    <p:extLst>
      <p:ext uri="{BB962C8B-B14F-4D97-AF65-F5344CB8AC3E}">
        <p14:creationId xmlns:p14="http://schemas.microsoft.com/office/powerpoint/2010/main" val="205098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And secondly, the fraction of automata with n states that do not </a:t>
            </a:r>
            <a:r>
              <a:rPr lang="en-US" dirty="0" smtClean="0"/>
              <a:t>pass </a:t>
            </a:r>
            <a:r>
              <a:rPr lang="en-US" dirty="0" smtClean="0"/>
              <a:t>the </a:t>
            </a:r>
            <a:r>
              <a:rPr lang="en-US" dirty="0" smtClean="0"/>
              <a:t>test amongst </a:t>
            </a:r>
            <a:r>
              <a:rPr lang="en-US" dirty="0" smtClean="0"/>
              <a:t>all automata with n states is small</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14</a:t>
            </a:fld>
            <a:endParaRPr lang="ru-RU"/>
          </a:p>
        </p:txBody>
      </p:sp>
    </p:spTree>
    <p:extLst>
      <p:ext uri="{BB962C8B-B14F-4D97-AF65-F5344CB8AC3E}">
        <p14:creationId xmlns:p14="http://schemas.microsoft.com/office/powerpoint/2010/main" val="1256285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But the fraction of automata for which invocation of</a:t>
            </a:r>
            <a:r>
              <a:rPr lang="ru-RU" baseline="0" dirty="0" smtClean="0"/>
              <a:t> </a:t>
            </a:r>
            <a:r>
              <a:rPr lang="en-US" baseline="0" dirty="0" err="1" smtClean="0"/>
              <a:t>SyncSlow</a:t>
            </a:r>
            <a:r>
              <a:rPr lang="en-US" baseline="0" dirty="0" smtClean="0"/>
              <a:t> required is small. Hence, the expected</a:t>
            </a:r>
            <a:r>
              <a:rPr lang="ru-RU" baseline="0" dirty="0" smtClean="0"/>
              <a:t> </a:t>
            </a:r>
            <a:r>
              <a:rPr lang="en-US" sz="1200" kern="1200" dirty="0" smtClean="0">
                <a:solidFill>
                  <a:schemeClr val="tx1"/>
                </a:solidFill>
                <a:latin typeface="+mn-lt"/>
                <a:ea typeface="+mn-ea"/>
                <a:cs typeface="+mn-cs"/>
              </a:rPr>
              <a:t>time of the whole algorithm will be linear.</a:t>
            </a:r>
          </a:p>
          <a:p>
            <a:r>
              <a:rPr lang="en-US" dirty="0" smtClean="0"/>
              <a:t>All right, theory looks great.</a:t>
            </a:r>
            <a:r>
              <a:rPr lang="en-US" baseline="0" dirty="0" smtClean="0"/>
              <a:t> But what about practice? </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15</a:t>
            </a:fld>
            <a:endParaRPr lang="ru-RU"/>
          </a:p>
        </p:txBody>
      </p:sp>
    </p:spTree>
    <p:extLst>
      <p:ext uri="{BB962C8B-B14F-4D97-AF65-F5344CB8AC3E}">
        <p14:creationId xmlns:p14="http://schemas.microsoft.com/office/powerpoint/2010/main" val="246392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На практике</a:t>
            </a:r>
            <a:r>
              <a:rPr lang="ru-RU" baseline="0" dirty="0" smtClean="0"/>
              <a:t> всё не так хорошо:</a:t>
            </a:r>
          </a:p>
          <a:p>
            <a:r>
              <a:rPr lang="ru-RU" baseline="0" dirty="0" smtClean="0"/>
              <a:t>Если вы реализуете алгоритм именно в том виде, в каком он описан в статье, в том виде, в котором он вытекает из теоремы </a:t>
            </a:r>
            <a:r>
              <a:rPr lang="ru-RU" baseline="0" dirty="0" err="1" smtClean="0"/>
              <a:t>Берлинкова</a:t>
            </a:r>
            <a:r>
              <a:rPr lang="ru-RU" baseline="0" dirty="0" smtClean="0"/>
              <a:t>, то </a:t>
            </a:r>
            <a:r>
              <a:rPr lang="en-US" baseline="0" dirty="0" err="1" smtClean="0"/>
              <a:t>SyncSlow</a:t>
            </a:r>
            <a:r>
              <a:rPr lang="en-US" baseline="0" dirty="0" smtClean="0"/>
              <a:t> </a:t>
            </a:r>
            <a:r>
              <a:rPr lang="ru-RU" baseline="0" dirty="0" smtClean="0"/>
              <a:t>будет вызываться для любого автомата с количеством состояний</a:t>
            </a:r>
            <a:r>
              <a:rPr lang="en-US" baseline="0" dirty="0" smtClean="0"/>
              <a:t> </a:t>
            </a:r>
            <a:r>
              <a:rPr lang="ru-RU" baseline="0" dirty="0" smtClean="0"/>
              <a:t>до нескольких тысяч.</a:t>
            </a:r>
          </a:p>
          <a:p>
            <a:endParaRPr lang="ru-RU" baseline="0" dirty="0" smtClean="0"/>
          </a:p>
          <a:p>
            <a:r>
              <a:rPr lang="en-US" baseline="0" dirty="0" smtClean="0"/>
              <a:t>In practice not everything as good as it seems.</a:t>
            </a:r>
          </a:p>
          <a:p>
            <a:r>
              <a:rPr lang="en-US" dirty="0" smtClean="0"/>
              <a:t>If you implement </a:t>
            </a:r>
            <a:r>
              <a:rPr lang="en-US" dirty="0" err="1" smtClean="0"/>
              <a:t>Berlinkov’s</a:t>
            </a:r>
            <a:r>
              <a:rPr lang="en-US" dirty="0" smtClean="0"/>
              <a:t> algorithm as is, it will invoke </a:t>
            </a:r>
            <a:r>
              <a:rPr lang="en-US" dirty="0" err="1" smtClean="0"/>
              <a:t>SyncSlow</a:t>
            </a:r>
            <a:r>
              <a:rPr lang="en-US" dirty="0" smtClean="0"/>
              <a:t> for EVERY automaton with 𝑛 (the state number) up to SEVERAL THOUSAND!</a:t>
            </a:r>
          </a:p>
          <a:p>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16</a:t>
            </a:fld>
            <a:endParaRPr lang="ru-RU"/>
          </a:p>
        </p:txBody>
      </p:sp>
    </p:spTree>
    <p:extLst>
      <p:ext uri="{BB962C8B-B14F-4D97-AF65-F5344CB8AC3E}">
        <p14:creationId xmlns:p14="http://schemas.microsoft.com/office/powerpoint/2010/main" val="940218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Почему??</a:t>
            </a:r>
            <a:endParaRPr lang="en-US" dirty="0" smtClean="0"/>
          </a:p>
          <a:p>
            <a:endParaRPr lang="en-US" dirty="0" smtClean="0"/>
          </a:p>
          <a:p>
            <a:r>
              <a:rPr lang="en-US" dirty="0" smtClean="0"/>
              <a:t>Why?</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17</a:t>
            </a:fld>
            <a:endParaRPr lang="ru-RU"/>
          </a:p>
        </p:txBody>
      </p:sp>
    </p:spTree>
    <p:extLst>
      <p:ext uri="{BB962C8B-B14F-4D97-AF65-F5344CB8AC3E}">
        <p14:creationId xmlns:p14="http://schemas.microsoft.com/office/powerpoint/2010/main" val="3382622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Потому что на практике теорема выглядит примерно вот так.</a:t>
            </a:r>
            <a:r>
              <a:rPr lang="ru-RU" baseline="0" dirty="0" smtClean="0"/>
              <a:t> Т.е. константа, скрытая в асимптотике вероятности автомата быть синхронизируемым достаточно внушительна. Этот факт делает алгоритм практически непригодным, т.к. мы в любом случае запускаем квадратичный алгоритм, но при этом ещё и дополнительно проверяем какие-то нетривиальные условия.</a:t>
            </a:r>
            <a:endParaRPr lang="en-US" baseline="0" dirty="0" smtClean="0"/>
          </a:p>
          <a:p>
            <a:endParaRPr lang="en-US" baseline="0" dirty="0" smtClean="0"/>
          </a:p>
          <a:p>
            <a:r>
              <a:rPr lang="en-US" baseline="0" dirty="0" smtClean="0"/>
              <a:t>Because practically the theorem looks like this. That is, the hidden constant in the asymptotic of the probability of being </a:t>
            </a:r>
            <a:r>
              <a:rPr lang="en-US" baseline="0" dirty="0" err="1" smtClean="0"/>
              <a:t>synchronizable</a:t>
            </a:r>
            <a:r>
              <a:rPr lang="en-US" baseline="0" dirty="0" smtClean="0"/>
              <a:t> is rather large. This fact makes the algorithm</a:t>
            </a:r>
            <a:r>
              <a:rPr lang="ru-RU" baseline="0" dirty="0" smtClean="0"/>
              <a:t> </a:t>
            </a:r>
            <a:r>
              <a:rPr lang="en-US" baseline="0" dirty="0" smtClean="0"/>
              <a:t>inapplicable because we must invoke quadratic </a:t>
            </a:r>
            <a:r>
              <a:rPr lang="en-US" baseline="0" dirty="0" err="1" smtClean="0"/>
              <a:t>SyncSlow</a:t>
            </a:r>
            <a:r>
              <a:rPr lang="en-US" baseline="0" dirty="0" smtClean="0"/>
              <a:t> almost always.</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18</a:t>
            </a:fld>
            <a:endParaRPr lang="ru-RU"/>
          </a:p>
        </p:txBody>
      </p:sp>
    </p:spTree>
    <p:extLst>
      <p:ext uri="{BB962C8B-B14F-4D97-AF65-F5344CB8AC3E}">
        <p14:creationId xmlns:p14="http://schemas.microsoft.com/office/powerpoint/2010/main" val="3563343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Хотите узнать</a:t>
            </a:r>
            <a:r>
              <a:rPr lang="ru-RU" baseline="0" dirty="0" smtClean="0"/>
              <a:t> как 10к превратилось в 6?</a:t>
            </a:r>
            <a:endParaRPr lang="en-US" baseline="0" dirty="0" smtClean="0"/>
          </a:p>
          <a:p>
            <a:endParaRPr lang="en-US" baseline="0" dirty="0" smtClean="0"/>
          </a:p>
          <a:p>
            <a:r>
              <a:rPr lang="en-US" baseline="0" dirty="0" smtClean="0"/>
              <a:t>Do you want to know how 10000 has turned to 6</a:t>
            </a:r>
            <a:r>
              <a:rPr lang="en-US" baseline="0" dirty="0" smtClean="0"/>
              <a:t>?</a:t>
            </a:r>
          </a:p>
          <a:p>
            <a:endParaRPr lang="en-US" baseline="0" dirty="0" smtClean="0"/>
          </a:p>
        </p:txBody>
      </p:sp>
      <p:sp>
        <p:nvSpPr>
          <p:cNvPr id="4" name="Номер слайда 3"/>
          <p:cNvSpPr>
            <a:spLocks noGrp="1"/>
          </p:cNvSpPr>
          <p:nvPr>
            <p:ph type="sldNum" sz="quarter" idx="10"/>
          </p:nvPr>
        </p:nvSpPr>
        <p:spPr/>
        <p:txBody>
          <a:bodyPr/>
          <a:lstStyle/>
          <a:p>
            <a:fld id="{B5CDBC73-DB20-474B-A5FB-CE336D10C6AF}" type="slidenum">
              <a:rPr lang="ru-RU" smtClean="0"/>
              <a:t>19</a:t>
            </a:fld>
            <a:endParaRPr lang="ru-RU"/>
          </a:p>
        </p:txBody>
      </p:sp>
    </p:spTree>
    <p:extLst>
      <p:ext uri="{BB962C8B-B14F-4D97-AF65-F5344CB8AC3E}">
        <p14:creationId xmlns:p14="http://schemas.microsoft.com/office/powerpoint/2010/main" val="1189467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dirty="0" smtClean="0"/>
                  <a:t>Начнём с базовых</a:t>
                </a:r>
                <a:r>
                  <a:rPr lang="ru-RU" baseline="0" dirty="0" smtClean="0"/>
                  <a:t> определений. Раз уж так случилось, что доклад относится к теории синхронизируемых автоматов, прежде всего, хочу напомнить вам определение автомата. Под автоматом будем впредь подразумевать конечный детерминированный автомат, т.е. тройку </a:t>
                </a:r>
                <a14:m>
                  <m:oMath xmlns:m="http://schemas.openxmlformats.org/officeDocument/2006/math">
                    <m:r>
                      <a:rPr lang="el-GR" sz="1200" i="1" dirty="0" smtClean="0">
                        <a:latin typeface="Cambria Math" panose="02040503050406030204" pitchFamily="18" charset="0"/>
                      </a:rPr>
                      <m:t>(</m:t>
                    </m:r>
                    <m:r>
                      <a:rPr lang="el-GR" sz="1200" i="1" dirty="0" smtClean="0">
                        <a:latin typeface="Cambria Math" panose="02040503050406030204" pitchFamily="18" charset="0"/>
                      </a:rPr>
                      <m:t>𝑄</m:t>
                    </m:r>
                    <m:r>
                      <a:rPr lang="el-GR" sz="1200" i="1" dirty="0" smtClean="0">
                        <a:latin typeface="Cambria Math" panose="02040503050406030204" pitchFamily="18" charset="0"/>
                      </a:rPr>
                      <m:t>, </m:t>
                    </m:r>
                    <m:r>
                      <m:rPr>
                        <m:sty m:val="p"/>
                      </m:rPr>
                      <a:rPr lang="el-GR" sz="1200" i="0" dirty="0" smtClean="0">
                        <a:latin typeface="Cambria Math" panose="02040503050406030204" pitchFamily="18" charset="0"/>
                      </a:rPr>
                      <m:t>Σ</m:t>
                    </m:r>
                    <m:r>
                      <a:rPr lang="el-GR" sz="1200" i="1" dirty="0" smtClean="0">
                        <a:latin typeface="Cambria Math" panose="02040503050406030204" pitchFamily="18" charset="0"/>
                      </a:rPr>
                      <m:t>, </m:t>
                    </m:r>
                    <m:r>
                      <a:rPr lang="el-GR" sz="1200" i="1" dirty="0" smtClean="0">
                        <a:latin typeface="Cambria Math" panose="02040503050406030204" pitchFamily="18" charset="0"/>
                      </a:rPr>
                      <m:t>𝛿</m:t>
                    </m:r>
                    <m:r>
                      <a:rPr lang="ru-RU" sz="1200" i="1" dirty="0" smtClean="0">
                        <a:latin typeface="Cambria Math" panose="02040503050406030204" pitchFamily="18" charset="0"/>
                      </a:rPr>
                      <m:t>)</m:t>
                    </m:r>
                  </m:oMath>
                </a14:m>
                <a:r>
                  <a:rPr lang="ru-RU" dirty="0" smtClean="0"/>
                  <a:t>, где </a:t>
                </a:r>
                <a14:m>
                  <m:oMath xmlns:m="http://schemas.openxmlformats.org/officeDocument/2006/math">
                    <m:r>
                      <a:rPr lang="el-GR" sz="1200" i="1" dirty="0" smtClean="0">
                        <a:latin typeface="Cambria Math" panose="02040503050406030204" pitchFamily="18" charset="0"/>
                      </a:rPr>
                      <m:t>𝑄</m:t>
                    </m:r>
                  </m:oMath>
                </a14:m>
                <a:r>
                  <a:rPr lang="ru-RU" dirty="0" smtClean="0"/>
                  <a:t> – это</a:t>
                </a:r>
                <a:r>
                  <a:rPr lang="ru-RU" baseline="0" dirty="0" smtClean="0"/>
                  <a:t> конечное множество состояний, </a:t>
                </a:r>
                <a14:m>
                  <m:oMath xmlns:m="http://schemas.openxmlformats.org/officeDocument/2006/math">
                    <m:r>
                      <m:rPr>
                        <m:sty m:val="p"/>
                      </m:rPr>
                      <a:rPr lang="el-GR" sz="1200" i="0" dirty="0" smtClean="0">
                        <a:latin typeface="Cambria Math" panose="02040503050406030204" pitchFamily="18" charset="0"/>
                      </a:rPr>
                      <m:t>Σ</m:t>
                    </m:r>
                  </m:oMath>
                </a14:m>
                <a:r>
                  <a:rPr lang="ru-RU" dirty="0" smtClean="0"/>
                  <a:t> обозначает</a:t>
                </a:r>
                <a:r>
                  <a:rPr lang="ru-RU" baseline="0" dirty="0" smtClean="0"/>
                  <a:t> конечный алфавит, а </a:t>
                </a:r>
                <a14:m>
                  <m:oMath xmlns:m="http://schemas.openxmlformats.org/officeDocument/2006/math">
                    <m:r>
                      <a:rPr lang="el-GR" sz="1200" i="1" dirty="0" smtClean="0">
                        <a:latin typeface="Cambria Math" panose="02040503050406030204" pitchFamily="18" charset="0"/>
                      </a:rPr>
                      <m:t>𝛿</m:t>
                    </m:r>
                  </m:oMath>
                </a14:m>
                <a:r>
                  <a:rPr lang="ru-RU" dirty="0" smtClean="0"/>
                  <a:t> представляет собой всюду определённую функцию переходов, которую проще</a:t>
                </a:r>
                <a:r>
                  <a:rPr lang="ru-RU" baseline="0" dirty="0" smtClean="0"/>
                  <a:t> всего рассматривать как действие букв алфавита на множестве состояний.</a:t>
                </a:r>
                <a:endParaRPr lang="en-US" baseline="0" dirty="0" smtClean="0"/>
              </a:p>
              <a:p>
                <a:endParaRPr lang="en-US" baseline="0" dirty="0" smtClean="0"/>
              </a:p>
              <a:p>
                <a:r>
                  <a:rPr lang="en-US" baseline="0" dirty="0" smtClean="0"/>
                  <a:t>Let’s start with the basic notation. So, since we deal with the theory of synchronizing automata, I want to recall the definition of an automaton.</a:t>
                </a:r>
              </a:p>
              <a:p>
                <a:r>
                  <a:rPr lang="en-US" baseline="0" dirty="0" smtClean="0"/>
                  <a:t>A deterministic finite automaton (or DFA for short) is a triple (Q, Sigma, Delta), where Q is a finite set of states, Sigma stands for a finite alphabet and delta is a mapping from the Cartesian product Q and Sigma to Q which is also known as a transition function.</a:t>
                </a:r>
                <a:r>
                  <a:rPr lang="ru-RU" baseline="0" dirty="0" smtClean="0"/>
                  <a:t> </a:t>
                </a:r>
                <a:r>
                  <a:rPr lang="en-US" baseline="0" dirty="0" smtClean="0"/>
                  <a:t>Simply put, Delta is an action of letters from Sigma on the set of states.</a:t>
                </a:r>
              </a:p>
              <a:p>
                <a:r>
                  <a:rPr lang="en-US" baseline="0" dirty="0" smtClean="0"/>
                  <a:t>We will</a:t>
                </a:r>
                <a:r>
                  <a:rPr lang="ru-RU" baseline="0" dirty="0" smtClean="0"/>
                  <a:t> </a:t>
                </a:r>
                <a:r>
                  <a:rPr lang="en-US" baseline="0" dirty="0" smtClean="0"/>
                  <a:t>not consider start and final states because they don’t matter in the scope of the synchronizing automata theory.</a:t>
                </a:r>
                <a:endParaRPr lang="ru-RU" dirty="0"/>
              </a:p>
            </p:txBody>
          </p:sp>
        </mc:Choice>
        <mc:Fallback xmlns="">
          <p:sp>
            <p:nvSpPr>
              <p:cNvPr id="3" name="Заметки 2"/>
              <p:cNvSpPr>
                <a:spLocks noGrp="1"/>
              </p:cNvSpPr>
              <p:nvPr>
                <p:ph type="body" idx="1"/>
              </p:nvPr>
            </p:nvSpPr>
            <p:spPr/>
            <p:txBody>
              <a:bodyPr/>
              <a:lstStyle/>
              <a:p>
                <a:r>
                  <a:rPr lang="ru-RU" dirty="0" smtClean="0"/>
                  <a:t>Начнём с базовых</a:t>
                </a:r>
                <a:r>
                  <a:rPr lang="ru-RU" baseline="0" dirty="0" smtClean="0"/>
                  <a:t> определений. Раз уж так случилось, что доклад относится к теории синхронизируемых автоматов, прежде всего, хочу напомнить вам определение автомата. Под автоматом будем впредь подразумевать конечный детерминированный автомат, т.е. тройку </a:t>
                </a:r>
                <a:r>
                  <a:rPr lang="el-GR" sz="1200" i="0" dirty="0" smtClean="0">
                    <a:latin typeface="Cambria Math" panose="02040503050406030204" pitchFamily="18" charset="0"/>
                  </a:rPr>
                  <a:t>(𝑄, </a:t>
                </a:r>
                <a:r>
                  <a:rPr lang="el-GR" sz="1200" i="0" dirty="0" smtClean="0">
                    <a:latin typeface="Cambria Math" panose="02040503050406030204" pitchFamily="18" charset="0"/>
                  </a:rPr>
                  <a:t>Σ, 𝛿</a:t>
                </a:r>
                <a:r>
                  <a:rPr lang="ru-RU" sz="1200" i="0" dirty="0" smtClean="0">
                    <a:latin typeface="Cambria Math" panose="02040503050406030204" pitchFamily="18" charset="0"/>
                  </a:rPr>
                  <a:t>)</a:t>
                </a:r>
                <a:r>
                  <a:rPr lang="ru-RU" dirty="0" smtClean="0"/>
                  <a:t>, где </a:t>
                </a:r>
                <a:r>
                  <a:rPr lang="el-GR" sz="1200" i="0" dirty="0" smtClean="0">
                    <a:latin typeface="Cambria Math" panose="02040503050406030204" pitchFamily="18" charset="0"/>
                  </a:rPr>
                  <a:t>𝑄</a:t>
                </a:r>
                <a:r>
                  <a:rPr lang="ru-RU" dirty="0" smtClean="0"/>
                  <a:t> – это</a:t>
                </a:r>
                <a:r>
                  <a:rPr lang="ru-RU" baseline="0" dirty="0" smtClean="0"/>
                  <a:t> конечное множество состояний, </a:t>
                </a:r>
                <a:r>
                  <a:rPr lang="el-GR" sz="1200" i="0" dirty="0" smtClean="0">
                    <a:latin typeface="Cambria Math" panose="02040503050406030204" pitchFamily="18" charset="0"/>
                  </a:rPr>
                  <a:t>Σ</a:t>
                </a:r>
                <a:r>
                  <a:rPr lang="ru-RU" dirty="0" smtClean="0"/>
                  <a:t> обозначает</a:t>
                </a:r>
                <a:r>
                  <a:rPr lang="ru-RU" baseline="0" dirty="0" smtClean="0"/>
                  <a:t> конечный алфавит, а </a:t>
                </a:r>
                <a:r>
                  <a:rPr lang="el-GR" sz="1200" i="0" dirty="0" smtClean="0">
                    <a:latin typeface="Cambria Math" panose="02040503050406030204" pitchFamily="18" charset="0"/>
                  </a:rPr>
                  <a:t>𝛿</a:t>
                </a:r>
                <a:r>
                  <a:rPr lang="ru-RU" dirty="0" smtClean="0"/>
                  <a:t> представляет собой всюду определённую функцию переходов, которую проще</a:t>
                </a:r>
                <a:r>
                  <a:rPr lang="ru-RU" baseline="0" dirty="0" smtClean="0"/>
                  <a:t> всего рассматривать как действие букв алфавита на множестве состояний.</a:t>
                </a:r>
                <a:endParaRPr lang="ru-RU" dirty="0"/>
              </a:p>
            </p:txBody>
          </p:sp>
        </mc:Fallback>
      </mc:AlternateContent>
      <p:sp>
        <p:nvSpPr>
          <p:cNvPr id="4" name="Номер слайда 3"/>
          <p:cNvSpPr>
            <a:spLocks noGrp="1"/>
          </p:cNvSpPr>
          <p:nvPr>
            <p:ph type="sldNum" sz="quarter" idx="10"/>
          </p:nvPr>
        </p:nvSpPr>
        <p:spPr/>
        <p:txBody>
          <a:bodyPr/>
          <a:lstStyle/>
          <a:p>
            <a:fld id="{B5CDBC73-DB20-474B-A5FB-CE336D10C6AF}" type="slidenum">
              <a:rPr lang="ru-RU" smtClean="0"/>
              <a:t>2</a:t>
            </a:fld>
            <a:endParaRPr lang="ru-RU"/>
          </a:p>
        </p:txBody>
      </p:sp>
    </p:spTree>
    <p:extLst>
      <p:ext uri="{BB962C8B-B14F-4D97-AF65-F5344CB8AC3E}">
        <p14:creationId xmlns:p14="http://schemas.microsoft.com/office/powerpoint/2010/main" val="479363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 как новый алгоритм стал выигрывать в производительности у </a:t>
            </a:r>
            <a:r>
              <a:rPr lang="en-US" dirty="0" err="1" smtClean="0"/>
              <a:t>SyncSlow</a:t>
            </a:r>
            <a:r>
              <a:rPr lang="en-US" dirty="0" smtClean="0"/>
              <a:t> </a:t>
            </a:r>
            <a:r>
              <a:rPr lang="ru-RU" dirty="0" smtClean="0"/>
              <a:t>уже при </a:t>
            </a:r>
            <a:r>
              <a:rPr lang="en-US" dirty="0" smtClean="0"/>
              <a:t>n</a:t>
            </a:r>
            <a:r>
              <a:rPr lang="en-US" baseline="0" dirty="0" smtClean="0"/>
              <a:t> = </a:t>
            </a:r>
            <a:r>
              <a:rPr lang="ru-RU" baseline="0" dirty="0" smtClean="0"/>
              <a:t>35?</a:t>
            </a:r>
            <a:endParaRPr lang="en-US" baseline="0" dirty="0" smtClean="0"/>
          </a:p>
          <a:p>
            <a:endParaRPr lang="en-US" baseline="0" dirty="0" smtClean="0"/>
          </a:p>
          <a:p>
            <a:r>
              <a:rPr lang="en-US" baseline="0" dirty="0" smtClean="0"/>
              <a:t>And how the new algorithm outperformed </a:t>
            </a:r>
            <a:r>
              <a:rPr lang="en-US" baseline="0" dirty="0" err="1" smtClean="0"/>
              <a:t>SyncSlow</a:t>
            </a:r>
            <a:r>
              <a:rPr lang="en-US" baseline="0" dirty="0" smtClean="0"/>
              <a:t> already for automata with 35 states?</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20</a:t>
            </a:fld>
            <a:endParaRPr lang="ru-RU"/>
          </a:p>
        </p:txBody>
      </p:sp>
    </p:spTree>
    <p:extLst>
      <p:ext uri="{BB962C8B-B14F-4D97-AF65-F5344CB8AC3E}">
        <p14:creationId xmlns:p14="http://schemas.microsoft.com/office/powerpoint/2010/main" val="977386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Приходите на </a:t>
            </a:r>
            <a:r>
              <a:rPr lang="ru-RU" dirty="0" err="1" smtClean="0"/>
              <a:t>постерную</a:t>
            </a:r>
            <a:r>
              <a:rPr lang="ru-RU" dirty="0" smtClean="0"/>
              <a:t> секцию!!</a:t>
            </a:r>
            <a:endParaRPr lang="en-US" dirty="0" smtClean="0"/>
          </a:p>
          <a:p>
            <a:endParaRPr lang="en-US" dirty="0" smtClean="0"/>
          </a:p>
          <a:p>
            <a:r>
              <a:rPr lang="en-US" dirty="0" smtClean="0"/>
              <a:t>Welcome to the poster section and feel free to mail me!</a:t>
            </a:r>
          </a:p>
          <a:p>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21</a:t>
            </a:fld>
            <a:endParaRPr lang="ru-RU"/>
          </a:p>
        </p:txBody>
      </p:sp>
    </p:spTree>
    <p:extLst>
      <p:ext uri="{BB962C8B-B14F-4D97-AF65-F5344CB8AC3E}">
        <p14:creationId xmlns:p14="http://schemas.microsoft.com/office/powerpoint/2010/main" val="235498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Ну а если</a:t>
            </a:r>
            <a:r>
              <a:rPr lang="ru-RU" baseline="0" dirty="0" smtClean="0"/>
              <a:t> неинтересно, то просто посмотрите видео, на котором синхронизирующий автомат сортирует грибы, пока я отвечаю на ваши вопросы.</a:t>
            </a:r>
            <a:endParaRPr lang="en-US" baseline="0" dirty="0" smtClean="0"/>
          </a:p>
          <a:p>
            <a:endParaRPr lang="en-US" baseline="0" dirty="0" smtClean="0"/>
          </a:p>
          <a:p>
            <a:r>
              <a:rPr lang="en-US" dirty="0" smtClean="0"/>
              <a:t>Are you NOT interested?</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you can just see the video where synchronizing automata sorts mushrooms while I’m answering questions.</a:t>
            </a:r>
          </a:p>
          <a:p>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22</a:t>
            </a:fld>
            <a:endParaRPr lang="ru-RU"/>
          </a:p>
        </p:txBody>
      </p:sp>
    </p:spTree>
    <p:extLst>
      <p:ext uri="{BB962C8B-B14F-4D97-AF65-F5344CB8AC3E}">
        <p14:creationId xmlns:p14="http://schemas.microsoft.com/office/powerpoint/2010/main" val="3939906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Ну а если</a:t>
            </a:r>
            <a:r>
              <a:rPr lang="ru-RU" baseline="0" dirty="0" smtClean="0"/>
              <a:t> неинтересно, то просто посмотрите видео, на котором синхронизирующий автомат сортирует грибы, пока я отвечаю на ваши вопросы.</a:t>
            </a:r>
            <a:endParaRPr lang="en-US" baseline="0" dirty="0" smtClean="0"/>
          </a:p>
          <a:p>
            <a:endParaRPr lang="en-US" baseline="0" dirty="0" smtClean="0"/>
          </a:p>
          <a:p>
            <a:r>
              <a:rPr lang="en-US" dirty="0" smtClean="0"/>
              <a:t>Are you NOT interested?</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you can just see the video where synchronizing automata sorts mushrooms while I’m answering questions.</a:t>
            </a:r>
          </a:p>
          <a:p>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23</a:t>
            </a:fld>
            <a:endParaRPr lang="ru-RU"/>
          </a:p>
        </p:txBody>
      </p:sp>
    </p:spTree>
    <p:extLst>
      <p:ext uri="{BB962C8B-B14F-4D97-AF65-F5344CB8AC3E}">
        <p14:creationId xmlns:p14="http://schemas.microsoft.com/office/powerpoint/2010/main" val="28106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dirty="0" smtClean="0"/>
                  <a:t>Множество</a:t>
                </a:r>
                <a:r>
                  <a:rPr lang="ru-RU" baseline="0" dirty="0" smtClean="0"/>
                  <a:t> всех слов на алфавитом сигма будем обозначать сигма со звездой. Действие букв в автомате естественным образом расширяется до действия слов.</a:t>
                </a:r>
                <a:endParaRPr lang="en-US" baseline="0" dirty="0" smtClean="0"/>
              </a:p>
              <a:p>
                <a:endParaRPr lang="en-US" baseline="0" dirty="0" smtClean="0"/>
              </a:p>
              <a:p>
                <a:r>
                  <a:rPr lang="en-US" baseline="0" dirty="0" smtClean="0"/>
                  <a:t>We denote by Sigma star the set of all words over the alphabet Sigma including the empty word. The action of letters in an automaton can be extended to the action of words in a natural way.</a:t>
                </a:r>
                <a:endParaRPr lang="ru-RU" dirty="0"/>
              </a:p>
            </p:txBody>
          </p:sp>
        </mc:Choice>
        <mc:Fallback xmlns="">
          <p:sp>
            <p:nvSpPr>
              <p:cNvPr id="3" name="Заметки 2"/>
              <p:cNvSpPr>
                <a:spLocks noGrp="1"/>
              </p:cNvSpPr>
              <p:nvPr>
                <p:ph type="body" idx="1"/>
              </p:nvPr>
            </p:nvSpPr>
            <p:spPr/>
            <p:txBody>
              <a:bodyPr/>
              <a:lstStyle/>
              <a:p>
                <a:r>
                  <a:rPr lang="ru-RU" dirty="0" smtClean="0"/>
                  <a:t>Начнём с базовых</a:t>
                </a:r>
                <a:r>
                  <a:rPr lang="ru-RU" baseline="0" dirty="0" smtClean="0"/>
                  <a:t> определений. Раз уж так случилось, что доклад относится к теории синхронизируемых автоматов, прежде всего, хочу напомнить вам определение автомата. Под автоматом будем впредь подразумевать конечный детерминированный автомат, т.е. тройку </a:t>
                </a:r>
                <a:r>
                  <a:rPr lang="el-GR" sz="1200" i="0" dirty="0" smtClean="0">
                    <a:latin typeface="Cambria Math" panose="02040503050406030204" pitchFamily="18" charset="0"/>
                  </a:rPr>
                  <a:t>(𝑄, </a:t>
                </a:r>
                <a:r>
                  <a:rPr lang="el-GR" sz="1200" i="0" dirty="0" smtClean="0">
                    <a:latin typeface="Cambria Math" panose="02040503050406030204" pitchFamily="18" charset="0"/>
                  </a:rPr>
                  <a:t>Σ, 𝛿</a:t>
                </a:r>
                <a:r>
                  <a:rPr lang="ru-RU" sz="1200" i="0" dirty="0" smtClean="0">
                    <a:latin typeface="Cambria Math" panose="02040503050406030204" pitchFamily="18" charset="0"/>
                  </a:rPr>
                  <a:t>)</a:t>
                </a:r>
                <a:r>
                  <a:rPr lang="ru-RU" dirty="0" smtClean="0"/>
                  <a:t>, где </a:t>
                </a:r>
                <a:r>
                  <a:rPr lang="el-GR" sz="1200" i="0" dirty="0" smtClean="0">
                    <a:latin typeface="Cambria Math" panose="02040503050406030204" pitchFamily="18" charset="0"/>
                  </a:rPr>
                  <a:t>𝑄</a:t>
                </a:r>
                <a:r>
                  <a:rPr lang="ru-RU" dirty="0" smtClean="0"/>
                  <a:t> – это</a:t>
                </a:r>
                <a:r>
                  <a:rPr lang="ru-RU" baseline="0" dirty="0" smtClean="0"/>
                  <a:t> конечное множество состояний, </a:t>
                </a:r>
                <a:r>
                  <a:rPr lang="el-GR" sz="1200" i="0" dirty="0" smtClean="0">
                    <a:latin typeface="Cambria Math" panose="02040503050406030204" pitchFamily="18" charset="0"/>
                  </a:rPr>
                  <a:t>Σ</a:t>
                </a:r>
                <a:r>
                  <a:rPr lang="ru-RU" dirty="0" smtClean="0"/>
                  <a:t> обозначает</a:t>
                </a:r>
                <a:r>
                  <a:rPr lang="ru-RU" baseline="0" dirty="0" smtClean="0"/>
                  <a:t> конечный алфавит, а </a:t>
                </a:r>
                <a:r>
                  <a:rPr lang="el-GR" sz="1200" i="0" dirty="0" smtClean="0">
                    <a:latin typeface="Cambria Math" panose="02040503050406030204" pitchFamily="18" charset="0"/>
                  </a:rPr>
                  <a:t>𝛿</a:t>
                </a:r>
                <a:r>
                  <a:rPr lang="ru-RU" dirty="0" smtClean="0"/>
                  <a:t> представляет собой всюду определённую функцию переходов, которую проще</a:t>
                </a:r>
                <a:r>
                  <a:rPr lang="ru-RU" baseline="0" dirty="0" smtClean="0"/>
                  <a:t> всего рассматривать как действие букв алфавита на множестве состояний.</a:t>
                </a:r>
                <a:endParaRPr lang="ru-RU" dirty="0"/>
              </a:p>
            </p:txBody>
          </p:sp>
        </mc:Fallback>
      </mc:AlternateContent>
      <p:sp>
        <p:nvSpPr>
          <p:cNvPr id="4" name="Номер слайда 3"/>
          <p:cNvSpPr>
            <a:spLocks noGrp="1"/>
          </p:cNvSpPr>
          <p:nvPr>
            <p:ph type="sldNum" sz="quarter" idx="10"/>
          </p:nvPr>
        </p:nvSpPr>
        <p:spPr/>
        <p:txBody>
          <a:bodyPr/>
          <a:lstStyle/>
          <a:p>
            <a:fld id="{B5CDBC73-DB20-474B-A5FB-CE336D10C6AF}" type="slidenum">
              <a:rPr lang="ru-RU" smtClean="0"/>
              <a:t>3</a:t>
            </a:fld>
            <a:endParaRPr lang="ru-RU"/>
          </a:p>
        </p:txBody>
      </p:sp>
    </p:spTree>
    <p:extLst>
      <p:ext uri="{BB962C8B-B14F-4D97-AF65-F5344CB8AC3E}">
        <p14:creationId xmlns:p14="http://schemas.microsoft.com/office/powerpoint/2010/main" val="12418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aseline="0" dirty="0" smtClean="0"/>
          </a:p>
          <a:p>
            <a:r>
              <a:rPr lang="en-US" baseline="0" dirty="0" smtClean="0"/>
              <a:t>The next important notion is </a:t>
            </a:r>
            <a:r>
              <a:rPr lang="en-US" baseline="0" dirty="0" err="1" smtClean="0"/>
              <a:t>synchronizability</a:t>
            </a:r>
            <a:r>
              <a:rPr lang="en-US" baseline="0" dirty="0" smtClean="0"/>
              <a:t>. An automaton is called synchronizing if there exists a word that moves all the states to the single one. </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4</a:t>
            </a:fld>
            <a:endParaRPr lang="ru-RU"/>
          </a:p>
        </p:txBody>
      </p:sp>
    </p:spTree>
    <p:extLst>
      <p:ext uri="{BB962C8B-B14F-4D97-AF65-F5344CB8AC3E}">
        <p14:creationId xmlns:p14="http://schemas.microsoft.com/office/powerpoint/2010/main" val="108465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smtClean="0"/>
              <a:t>This word is called synchronizing for the automaton.</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5</a:t>
            </a:fld>
            <a:endParaRPr lang="ru-RU"/>
          </a:p>
        </p:txBody>
      </p:sp>
    </p:spTree>
    <p:extLst>
      <p:ext uri="{BB962C8B-B14F-4D97-AF65-F5344CB8AC3E}">
        <p14:creationId xmlns:p14="http://schemas.microsoft.com/office/powerpoint/2010/main" val="152930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Однако существуют автоматы, в которых разглядеть это свойство не так просто.</a:t>
            </a:r>
            <a:r>
              <a:rPr lang="ru-RU" baseline="0" dirty="0" smtClean="0"/>
              <a:t> А даже кратчайшее синхронизирующее слово имеет значительную длину (по отношению к количеству состояний в автомате). Перед вами как раз пример такого автомата.</a:t>
            </a:r>
            <a:endParaRPr lang="en-US" baseline="0" dirty="0" smtClean="0"/>
          </a:p>
          <a:p>
            <a:endParaRPr lang="en-US" baseline="0" dirty="0" smtClean="0"/>
          </a:p>
          <a:p>
            <a:r>
              <a:rPr lang="en-US" baseline="0" dirty="0" err="1" smtClean="0"/>
              <a:t>Synchronizability</a:t>
            </a:r>
            <a:r>
              <a:rPr lang="en-US" baseline="0" dirty="0" smtClean="0"/>
              <a:t> is an important property that has many connections and applications. Clearly, an automaton may be synchronizing and may be not. </a:t>
            </a:r>
          </a:p>
          <a:p>
            <a:r>
              <a:rPr lang="en-US" baseline="0" dirty="0" smtClean="0"/>
              <a:t>There exist automata whose </a:t>
            </a:r>
            <a:r>
              <a:rPr lang="en-US" baseline="0" dirty="0" err="1" smtClean="0"/>
              <a:t>synchronizability</a:t>
            </a:r>
            <a:r>
              <a:rPr lang="en-US" baseline="0" dirty="0" smtClean="0"/>
              <a:t> is hard to see. Here we see such an example  (we use a standard graphical representation of DFAs). </a:t>
            </a:r>
          </a:p>
          <a:p>
            <a:r>
              <a:rPr lang="en-US" baseline="0" dirty="0" smtClean="0"/>
              <a:t>Even though this DFA has only 4 states, it is not completely obvious whether or not it is synchronizing.</a:t>
            </a:r>
          </a:p>
          <a:p>
            <a:endParaRPr lang="en-US" baseline="0" dirty="0" smtClean="0"/>
          </a:p>
        </p:txBody>
      </p:sp>
      <p:sp>
        <p:nvSpPr>
          <p:cNvPr id="4" name="Номер слайда 3"/>
          <p:cNvSpPr>
            <a:spLocks noGrp="1"/>
          </p:cNvSpPr>
          <p:nvPr>
            <p:ph type="sldNum" sz="quarter" idx="10"/>
          </p:nvPr>
        </p:nvSpPr>
        <p:spPr/>
        <p:txBody>
          <a:bodyPr/>
          <a:lstStyle/>
          <a:p>
            <a:fld id="{B5CDBC73-DB20-474B-A5FB-CE336D10C6AF}" type="slidenum">
              <a:rPr lang="ru-RU" smtClean="0"/>
              <a:pPr/>
              <a:t>6</a:t>
            </a:fld>
            <a:endParaRPr lang="ru-RU"/>
          </a:p>
        </p:txBody>
      </p:sp>
    </p:spTree>
    <p:extLst>
      <p:ext uri="{BB962C8B-B14F-4D97-AF65-F5344CB8AC3E}">
        <p14:creationId xmlns:p14="http://schemas.microsoft.com/office/powerpoint/2010/main" val="3804185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baseline="0" dirty="0" smtClean="0"/>
          </a:p>
          <a:p>
            <a:r>
              <a:rPr lang="en-US" baseline="0" dirty="0" smtClean="0"/>
              <a:t>In fact, it is. Here is its shortest synchronizing word.</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7</a:t>
            </a:fld>
            <a:endParaRPr lang="ru-RU"/>
          </a:p>
        </p:txBody>
      </p:sp>
    </p:spTree>
    <p:extLst>
      <p:ext uri="{BB962C8B-B14F-4D97-AF65-F5344CB8AC3E}">
        <p14:creationId xmlns:p14="http://schemas.microsoft.com/office/powerpoint/2010/main" val="628212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lgn="l">
              <a:buNone/>
            </a:pPr>
            <a:r>
              <a:rPr lang="en-US" dirty="0" smtClean="0"/>
              <a:t>There exists a well known algorithm for testing </a:t>
            </a:r>
            <a:r>
              <a:rPr lang="en-US" dirty="0" err="1" smtClean="0"/>
              <a:t>synchronizability</a:t>
            </a:r>
            <a:r>
              <a:rPr lang="en-US" baseline="0" dirty="0" smtClean="0"/>
              <a:t> of DFAs. It is based on  a result found by </a:t>
            </a:r>
            <a:r>
              <a:rPr lang="en-US" baseline="0" dirty="0" err="1" smtClean="0"/>
              <a:t>Cerny</a:t>
            </a:r>
            <a:r>
              <a:rPr lang="en-US" baseline="0" dirty="0" smtClean="0"/>
              <a:t> in 1964. </a:t>
            </a:r>
            <a:r>
              <a:rPr lang="en-US" sz="1200" i="1" dirty="0" smtClean="0"/>
              <a:t>An automaton is synchronizing if and only if for each pair of states there exists a word mapping them to </a:t>
            </a:r>
            <a:r>
              <a:rPr lang="en-US" sz="1200" i="1" dirty="0" smtClean="0"/>
              <a:t>a </a:t>
            </a:r>
            <a:r>
              <a:rPr lang="en-US" sz="1200" i="1" dirty="0" smtClean="0"/>
              <a:t>single state.</a:t>
            </a:r>
            <a:r>
              <a:rPr lang="ru-RU" sz="1200" i="1" dirty="0" smtClean="0"/>
              <a:t> </a:t>
            </a:r>
            <a:r>
              <a:rPr lang="en-US" sz="1200" i="0" dirty="0" smtClean="0"/>
              <a:t>It</a:t>
            </a:r>
            <a:r>
              <a:rPr lang="en-US" sz="1200" i="0" baseline="0" dirty="0" smtClean="0"/>
              <a:t> should be noted that the implied algorithm requires time and memory quadratic in the number of states. Of course, this is far too slow for DFAs of real-world size.</a:t>
            </a:r>
            <a:endParaRPr lang="en-US" sz="1200" i="1" dirty="0" smtClean="0"/>
          </a:p>
        </p:txBody>
      </p:sp>
      <p:sp>
        <p:nvSpPr>
          <p:cNvPr id="4" name="Номер слайда 3"/>
          <p:cNvSpPr>
            <a:spLocks noGrp="1"/>
          </p:cNvSpPr>
          <p:nvPr>
            <p:ph type="sldNum" sz="quarter" idx="10"/>
          </p:nvPr>
        </p:nvSpPr>
        <p:spPr/>
        <p:txBody>
          <a:bodyPr/>
          <a:lstStyle/>
          <a:p>
            <a:fld id="{B5CDBC73-DB20-474B-A5FB-CE336D10C6AF}" type="slidenum">
              <a:rPr lang="ru-RU" smtClean="0"/>
              <a:t>8</a:t>
            </a:fld>
            <a:endParaRPr lang="ru-RU"/>
          </a:p>
        </p:txBody>
      </p:sp>
    </p:spTree>
    <p:extLst>
      <p:ext uri="{BB962C8B-B14F-4D97-AF65-F5344CB8AC3E}">
        <p14:creationId xmlns:p14="http://schemas.microsoft.com/office/powerpoint/2010/main" val="295578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Будем называть этот алгоритм </a:t>
            </a:r>
            <a:r>
              <a:rPr lang="en-US" dirty="0" err="1" smtClean="0"/>
              <a:t>SynchSlow</a:t>
            </a:r>
            <a:r>
              <a:rPr lang="en-US" dirty="0" smtClean="0"/>
              <a:t>.</a:t>
            </a:r>
          </a:p>
          <a:p>
            <a:endParaRPr lang="en-US" dirty="0" smtClean="0"/>
          </a:p>
          <a:p>
            <a:r>
              <a:rPr lang="en-US" baseline="0" dirty="0" smtClean="0"/>
              <a:t>Further, w</a:t>
            </a:r>
            <a:r>
              <a:rPr lang="en-US" dirty="0" smtClean="0"/>
              <a:t>e will</a:t>
            </a:r>
            <a:r>
              <a:rPr lang="ru-RU" dirty="0" smtClean="0"/>
              <a:t> </a:t>
            </a:r>
            <a:r>
              <a:rPr lang="en-US" dirty="0" smtClean="0"/>
              <a:t>call</a:t>
            </a:r>
            <a:r>
              <a:rPr lang="en-US" baseline="0" dirty="0" smtClean="0"/>
              <a:t> this algorithm </a:t>
            </a:r>
            <a:r>
              <a:rPr lang="en-US" baseline="0" dirty="0" err="1" smtClean="0"/>
              <a:t>SynchSlow</a:t>
            </a:r>
            <a:r>
              <a:rPr lang="en-US" baseline="0" dirty="0" smtClean="0"/>
              <a:t>.</a:t>
            </a:r>
            <a:endParaRPr lang="ru-RU" dirty="0"/>
          </a:p>
        </p:txBody>
      </p:sp>
      <p:sp>
        <p:nvSpPr>
          <p:cNvPr id="4" name="Номер слайда 3"/>
          <p:cNvSpPr>
            <a:spLocks noGrp="1"/>
          </p:cNvSpPr>
          <p:nvPr>
            <p:ph type="sldNum" sz="quarter" idx="10"/>
          </p:nvPr>
        </p:nvSpPr>
        <p:spPr/>
        <p:txBody>
          <a:bodyPr/>
          <a:lstStyle/>
          <a:p>
            <a:fld id="{B5CDBC73-DB20-474B-A5FB-CE336D10C6AF}" type="slidenum">
              <a:rPr lang="ru-RU" smtClean="0"/>
              <a:t>9</a:t>
            </a:fld>
            <a:endParaRPr lang="ru-RU"/>
          </a:p>
        </p:txBody>
      </p:sp>
    </p:spTree>
    <p:extLst>
      <p:ext uri="{BB962C8B-B14F-4D97-AF65-F5344CB8AC3E}">
        <p14:creationId xmlns:p14="http://schemas.microsoft.com/office/powerpoint/2010/main" val="1624842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570081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2110997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346131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1371348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2265077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3021C5F5-F2C0-4ED0-9A3B-925A0F42B0DB}" type="datetimeFigureOut">
              <a:rPr lang="ru-RU" smtClean="0"/>
              <a:t>26.01.2018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401030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3021C5F5-F2C0-4ED0-9A3B-925A0F42B0DB}" type="datetimeFigureOut">
              <a:rPr lang="ru-RU" smtClean="0"/>
              <a:t>26.01.2018</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1402234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3021C5F5-F2C0-4ED0-9A3B-925A0F42B0DB}" type="datetimeFigureOut">
              <a:rPr lang="ru-RU" smtClean="0"/>
              <a:t>26.01.2018</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241309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3021C5F5-F2C0-4ED0-9A3B-925A0F42B0DB}" type="datetimeFigureOut">
              <a:rPr lang="ru-RU" smtClean="0"/>
              <a:t>26.01.2018</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417290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021C5F5-F2C0-4ED0-9A3B-925A0F42B0DB}" type="datetimeFigureOut">
              <a:rPr lang="ru-RU" smtClean="0"/>
              <a:t>26.01.2018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7986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3021C5F5-F2C0-4ED0-9A3B-925A0F42B0DB}" type="datetimeFigureOut">
              <a:rPr lang="ru-RU" smtClean="0"/>
              <a:t>26.01.2018</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E931138A-59DF-4CF2-8360-88323861DA73}" type="slidenum">
              <a:rPr lang="ru-RU" smtClean="0"/>
              <a:t>‹#›</a:t>
            </a:fld>
            <a:endParaRPr lang="ru-RU"/>
          </a:p>
        </p:txBody>
      </p:sp>
    </p:spTree>
    <p:extLst>
      <p:ext uri="{BB962C8B-B14F-4D97-AF65-F5344CB8AC3E}">
        <p14:creationId xmlns:p14="http://schemas.microsoft.com/office/powerpoint/2010/main" val="405212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1C5F5-F2C0-4ED0-9A3B-925A0F42B0DB}" type="datetimeFigureOut">
              <a:rPr lang="ru-RU" smtClean="0"/>
              <a:t>26.01.2018</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1138A-59DF-4CF2-8360-88323861DA73}" type="slidenum">
              <a:rPr lang="ru-RU" smtClean="0"/>
              <a:t>‹#›</a:t>
            </a:fld>
            <a:endParaRPr lang="ru-RU"/>
          </a:p>
        </p:txBody>
      </p:sp>
    </p:spTree>
    <p:extLst>
      <p:ext uri="{BB962C8B-B14F-4D97-AF65-F5344CB8AC3E}">
        <p14:creationId xmlns:p14="http://schemas.microsoft.com/office/powerpoint/2010/main" val="141479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75373" y="1480901"/>
            <a:ext cx="9144000" cy="2387600"/>
          </a:xfrm>
        </p:spPr>
        <p:txBody>
          <a:bodyPr>
            <a:normAutofit fontScale="90000"/>
          </a:bodyPr>
          <a:lstStyle/>
          <a:p>
            <a:r>
              <a:rPr lang="en-US" dirty="0" smtClean="0"/>
              <a:t>Implementation of the algorithm for testing an automaton for synchronization in linear expected time </a:t>
            </a:r>
            <a:endParaRPr lang="ru-RU" dirty="0"/>
          </a:p>
        </p:txBody>
      </p:sp>
      <p:sp>
        <p:nvSpPr>
          <p:cNvPr id="3" name="TextBox 2"/>
          <p:cNvSpPr txBox="1"/>
          <p:nvPr/>
        </p:nvSpPr>
        <p:spPr>
          <a:xfrm>
            <a:off x="7295103" y="4471516"/>
            <a:ext cx="3878664" cy="954107"/>
          </a:xfrm>
          <a:prstGeom prst="rect">
            <a:avLst/>
          </a:prstGeom>
          <a:noFill/>
        </p:spPr>
        <p:txBody>
          <a:bodyPr wrap="square" rtlCol="0">
            <a:spAutoFit/>
          </a:bodyPr>
          <a:lstStyle/>
          <a:p>
            <a:r>
              <a:rPr lang="en-US" sz="2800" dirty="0" smtClean="0"/>
              <a:t>Pavel </a:t>
            </a:r>
            <a:r>
              <a:rPr lang="en-US" sz="2800" dirty="0" err="1" smtClean="0"/>
              <a:t>Ageev</a:t>
            </a:r>
            <a:r>
              <a:rPr lang="en-US" sz="2800" dirty="0" smtClean="0"/>
              <a:t>,</a:t>
            </a:r>
          </a:p>
          <a:p>
            <a:r>
              <a:rPr lang="en-US" sz="2800" dirty="0" smtClean="0"/>
              <a:t>Ural Federal University</a:t>
            </a:r>
            <a:endParaRPr lang="ru-RU" sz="2800" dirty="0"/>
          </a:p>
        </p:txBody>
      </p:sp>
    </p:spTree>
    <p:extLst>
      <p:ext uri="{BB962C8B-B14F-4D97-AF65-F5344CB8AC3E}">
        <p14:creationId xmlns:p14="http://schemas.microsoft.com/office/powerpoint/2010/main" val="3929655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690688"/>
                <a:ext cx="10515600" cy="4351338"/>
              </a:xfrm>
            </p:spPr>
            <p:txBody>
              <a:bodyPr>
                <a:normAutofit/>
              </a:bodyPr>
              <a:lstStyle/>
              <a:p>
                <a:pPr marL="0" indent="0" algn="ctr">
                  <a:buNone/>
                </a:pPr>
                <a:endParaRPr lang="en-US" sz="4000" i="1" dirty="0" smtClean="0"/>
              </a:p>
              <a:p>
                <a:pPr marL="0" indent="0" algn="ctr">
                  <a:buNone/>
                </a:pPr>
                <a:r>
                  <a:rPr lang="en-US" sz="4000" i="1" dirty="0" smtClean="0"/>
                  <a:t>The probability of being </a:t>
                </a:r>
                <a:r>
                  <a:rPr lang="en-US" sz="4000" i="1" dirty="0" err="1" smtClean="0"/>
                  <a:t>synchronizable</a:t>
                </a:r>
                <a:r>
                  <a:rPr lang="en-US" sz="4000" i="1" dirty="0" smtClean="0"/>
                  <a:t> </a:t>
                </a:r>
              </a:p>
              <a:p>
                <a:pPr marL="0" indent="0" algn="ctr">
                  <a:buNone/>
                </a:pPr>
                <a:r>
                  <a:rPr lang="en-US" sz="4000" i="1" dirty="0" smtClean="0"/>
                  <a:t>for 2-letter random automata with </a:t>
                </a:r>
                <a14:m>
                  <m:oMath xmlns:m="http://schemas.openxmlformats.org/officeDocument/2006/math">
                    <m:r>
                      <a:rPr lang="ru-RU" sz="4000" i="1" smtClean="0">
                        <a:latin typeface="Cambria Math" panose="02040503050406030204" pitchFamily="18" charset="0"/>
                      </a:rPr>
                      <m:t>𝑛</m:t>
                    </m:r>
                  </m:oMath>
                </a14:m>
                <a:r>
                  <a:rPr lang="en-US" sz="4000" i="1" dirty="0" smtClean="0"/>
                  <a:t> states is</a:t>
                </a:r>
              </a:p>
              <a:p>
                <a:pPr marL="0" indent="0" algn="ctr">
                  <a:buNone/>
                </a:pPr>
                <a14:m>
                  <m:oMath xmlns:m="http://schemas.openxmlformats.org/officeDocument/2006/math">
                    <m:r>
                      <a:rPr lang="ru-RU" sz="4000" i="1" smtClean="0">
                        <a:latin typeface="Cambria Math" panose="02040503050406030204" pitchFamily="18" charset="0"/>
                      </a:rPr>
                      <m:t>1− </m:t>
                    </m:r>
                    <m:r>
                      <a:rPr lang="ru-RU" sz="4000" i="1">
                        <a:latin typeface="Cambria Math" panose="02040503050406030204" pitchFamily="18" charset="0"/>
                      </a:rPr>
                      <m:t>𝛩</m:t>
                    </m:r>
                    <m:d>
                      <m:dPr>
                        <m:ctrlPr>
                          <a:rPr lang="ru-RU" sz="4000" i="1">
                            <a:latin typeface="Cambria Math" panose="02040503050406030204" pitchFamily="18" charset="0"/>
                          </a:rPr>
                        </m:ctrlPr>
                      </m:dPr>
                      <m:e>
                        <m:f>
                          <m:fPr>
                            <m:ctrlPr>
                              <a:rPr lang="ru-RU" sz="4000" i="1">
                                <a:latin typeface="Cambria Math" panose="02040503050406030204" pitchFamily="18" charset="0"/>
                              </a:rPr>
                            </m:ctrlPr>
                          </m:fPr>
                          <m:num>
                            <m:r>
                              <a:rPr lang="ru-RU" sz="4000" i="1">
                                <a:latin typeface="Cambria Math" panose="02040503050406030204" pitchFamily="18" charset="0"/>
                              </a:rPr>
                              <m:t>1</m:t>
                            </m:r>
                          </m:num>
                          <m:den>
                            <m:r>
                              <a:rPr lang="ru-RU" sz="4000" i="1">
                                <a:latin typeface="Cambria Math" panose="02040503050406030204" pitchFamily="18" charset="0"/>
                              </a:rPr>
                              <m:t>𝑛</m:t>
                            </m:r>
                          </m:den>
                        </m:f>
                      </m:e>
                    </m:d>
                  </m:oMath>
                </a14:m>
                <a:r>
                  <a:rPr lang="en-US" sz="4000" i="1" dirty="0" smtClean="0"/>
                  <a:t> </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142899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p:pic>
        <p:nvPicPr>
          <p:cNvPr id="7" name="Объект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5109" y="1690688"/>
            <a:ext cx="11333222" cy="3905146"/>
          </a:xfrm>
        </p:spPr>
      </p:pic>
    </p:spTree>
    <p:extLst>
      <p:ext uri="{BB962C8B-B14F-4D97-AF65-F5344CB8AC3E}">
        <p14:creationId xmlns:p14="http://schemas.microsoft.com/office/powerpoint/2010/main" val="179388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p:sp>
        <p:nvSpPr>
          <p:cNvPr id="3" name="Объект 2"/>
          <p:cNvSpPr>
            <a:spLocks noGrp="1"/>
          </p:cNvSpPr>
          <p:nvPr>
            <p:ph idx="1"/>
          </p:nvPr>
        </p:nvSpPr>
        <p:spPr>
          <a:xfrm>
            <a:off x="330927" y="1489166"/>
            <a:ext cx="11538856" cy="5059679"/>
          </a:xfrm>
        </p:spPr>
        <p:txBody>
          <a:bodyPr>
            <a:normAutofit/>
          </a:bodyPr>
          <a:lstStyle/>
          <a:p>
            <a:pPr marL="0" indent="0">
              <a:buNone/>
            </a:pPr>
            <a:r>
              <a:rPr lang="en-US" sz="3600" dirty="0" smtClean="0"/>
              <a:t>Each </a:t>
            </a:r>
            <a:r>
              <a:rPr lang="en-US" sz="3600" dirty="0" smtClean="0"/>
              <a:t>test </a:t>
            </a:r>
            <a:r>
              <a:rPr lang="en-US" sz="3600" dirty="0" smtClean="0"/>
              <a:t>has two features:</a:t>
            </a:r>
          </a:p>
        </p:txBody>
      </p:sp>
    </p:spTree>
    <p:extLst>
      <p:ext uri="{BB962C8B-B14F-4D97-AF65-F5344CB8AC3E}">
        <p14:creationId xmlns:p14="http://schemas.microsoft.com/office/powerpoint/2010/main" val="173643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30927" y="1489166"/>
                <a:ext cx="11538856" cy="5059679"/>
              </a:xfrm>
            </p:spPr>
            <p:txBody>
              <a:bodyPr>
                <a:normAutofit/>
              </a:bodyPr>
              <a:lstStyle/>
              <a:p>
                <a:pPr marL="0" indent="0">
                  <a:buNone/>
                </a:pPr>
                <a:r>
                  <a:rPr lang="en-US" sz="3600" dirty="0" smtClean="0"/>
                  <a:t>Each </a:t>
                </a:r>
                <a:r>
                  <a:rPr lang="en-US" sz="3600" dirty="0"/>
                  <a:t>test </a:t>
                </a:r>
                <a:r>
                  <a:rPr lang="en-US" sz="3600" dirty="0" smtClean="0"/>
                  <a:t>has two features:</a:t>
                </a:r>
              </a:p>
              <a:p>
                <a:pPr marL="0" indent="0">
                  <a:buNone/>
                </a:pPr>
                <a:endParaRPr lang="en-US" sz="1500" dirty="0" smtClean="0"/>
              </a:p>
              <a:p>
                <a:pPr marL="742950" indent="-742950">
                  <a:buFont typeface="+mj-lt"/>
                  <a:buAutoNum type="arabicPeriod"/>
                </a:pPr>
                <a:r>
                  <a:rPr lang="en-US" sz="3600" dirty="0" smtClean="0"/>
                  <a:t>Its condition </a:t>
                </a:r>
                <a:r>
                  <a:rPr lang="en-US" sz="3600" dirty="0"/>
                  <a:t>can be checked in </a:t>
                </a:r>
                <a14:m>
                  <m:oMath xmlns:m="http://schemas.openxmlformats.org/officeDocument/2006/math">
                    <m:r>
                      <m:rPr>
                        <m:sty m:val="p"/>
                      </m:rPr>
                      <a:rPr lang="en-US" sz="3600">
                        <a:latin typeface="Cambria Math" panose="02040503050406030204" pitchFamily="18" charset="0"/>
                      </a:rPr>
                      <m:t>O</m:t>
                    </m:r>
                    <m:d>
                      <m:dPr>
                        <m:ctrlPr>
                          <a:rPr lang="ru-RU" sz="3600" i="1">
                            <a:latin typeface="Cambria Math" panose="02040503050406030204" pitchFamily="18" charset="0"/>
                          </a:rPr>
                        </m:ctrlPr>
                      </m:dPr>
                      <m:e>
                        <m:r>
                          <a:rPr lang="en-US" sz="3600" i="1">
                            <a:latin typeface="Cambria Math" panose="02040503050406030204" pitchFamily="18" charset="0"/>
                          </a:rPr>
                          <m:t>𝑛</m:t>
                        </m:r>
                      </m:e>
                    </m:d>
                  </m:oMath>
                </a14:m>
                <a:r>
                  <a:rPr lang="en-US" sz="3600" dirty="0" smtClean="0"/>
                  <a:t> </a:t>
                </a:r>
                <a:r>
                  <a:rPr lang="en-US" sz="3600" dirty="0"/>
                  <a:t>in every DFA with </a:t>
                </a:r>
                <a14:m>
                  <m:oMath xmlns:m="http://schemas.openxmlformats.org/officeDocument/2006/math">
                    <m:r>
                      <a:rPr lang="ru-RU" sz="3600" i="1">
                        <a:latin typeface="Cambria Math" panose="02040503050406030204" pitchFamily="18" charset="0"/>
                      </a:rPr>
                      <m:t>𝑛</m:t>
                    </m:r>
                  </m:oMath>
                </a14:m>
                <a:r>
                  <a:rPr lang="en-US" sz="3600" dirty="0"/>
                  <a:t> states</a:t>
                </a:r>
                <a:r>
                  <a:rPr lang="en-US" sz="3600" dirty="0" smtClean="0"/>
                  <a:t>;</a:t>
                </a:r>
              </a:p>
              <a:p>
                <a:pPr>
                  <a:buFont typeface="+mj-lt"/>
                  <a:buAutoNum type="arabicPeriod"/>
                </a:pPr>
                <a:endParaRPr lang="en-US" sz="1000" dirty="0" smtClean="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l="-1638" t="-2892"/>
                </a:stretch>
              </a:blipFill>
            </p:spPr>
            <p:txBody>
              <a:bodyPr/>
              <a:lstStyle/>
              <a:p>
                <a:r>
                  <a:rPr lang="ru-RU">
                    <a:noFill/>
                  </a:rPr>
                  <a:t> </a:t>
                </a:r>
              </a:p>
            </p:txBody>
          </p:sp>
        </mc:Fallback>
      </mc:AlternateContent>
    </p:spTree>
    <p:extLst>
      <p:ext uri="{BB962C8B-B14F-4D97-AF65-F5344CB8AC3E}">
        <p14:creationId xmlns:p14="http://schemas.microsoft.com/office/powerpoint/2010/main" val="1886981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30927" y="1489166"/>
                <a:ext cx="11538856" cy="5059679"/>
              </a:xfrm>
            </p:spPr>
            <p:txBody>
              <a:bodyPr>
                <a:normAutofit/>
              </a:bodyPr>
              <a:lstStyle/>
              <a:p>
                <a:pPr marL="0" indent="0">
                  <a:buNone/>
                </a:pPr>
                <a:r>
                  <a:rPr lang="en-US" sz="3600" dirty="0" smtClean="0"/>
                  <a:t>Each </a:t>
                </a:r>
                <a:r>
                  <a:rPr lang="en-US" sz="3600" dirty="0"/>
                  <a:t>test </a:t>
                </a:r>
                <a:r>
                  <a:rPr lang="en-US" sz="3600" dirty="0" smtClean="0"/>
                  <a:t>has two features:</a:t>
                </a:r>
              </a:p>
              <a:p>
                <a:pPr marL="0" indent="0">
                  <a:buNone/>
                </a:pPr>
                <a:endParaRPr lang="en-US" sz="1500" dirty="0" smtClean="0"/>
              </a:p>
              <a:p>
                <a:pPr marL="742950" indent="-742950">
                  <a:buFont typeface="+mj-lt"/>
                  <a:buAutoNum type="arabicPeriod"/>
                </a:pPr>
                <a:r>
                  <a:rPr lang="en-US" sz="3600" dirty="0" smtClean="0"/>
                  <a:t>Its condition </a:t>
                </a:r>
                <a:r>
                  <a:rPr lang="en-US" sz="3600" dirty="0"/>
                  <a:t>can be checked in </a:t>
                </a:r>
                <a14:m>
                  <m:oMath xmlns:m="http://schemas.openxmlformats.org/officeDocument/2006/math">
                    <m:r>
                      <m:rPr>
                        <m:sty m:val="p"/>
                      </m:rPr>
                      <a:rPr lang="en-US" sz="3600">
                        <a:latin typeface="Cambria Math" panose="02040503050406030204" pitchFamily="18" charset="0"/>
                      </a:rPr>
                      <m:t>O</m:t>
                    </m:r>
                    <m:d>
                      <m:dPr>
                        <m:ctrlPr>
                          <a:rPr lang="ru-RU" sz="3600" i="1">
                            <a:latin typeface="Cambria Math" panose="02040503050406030204" pitchFamily="18" charset="0"/>
                          </a:rPr>
                        </m:ctrlPr>
                      </m:dPr>
                      <m:e>
                        <m:r>
                          <a:rPr lang="en-US" sz="3600" i="1">
                            <a:latin typeface="Cambria Math" panose="02040503050406030204" pitchFamily="18" charset="0"/>
                          </a:rPr>
                          <m:t>𝑛</m:t>
                        </m:r>
                      </m:e>
                    </m:d>
                  </m:oMath>
                </a14:m>
                <a:r>
                  <a:rPr lang="en-US" sz="3600" dirty="0" smtClean="0"/>
                  <a:t> </a:t>
                </a:r>
                <a:r>
                  <a:rPr lang="en-US" sz="3600" dirty="0"/>
                  <a:t>in every DFA with </a:t>
                </a:r>
                <a14:m>
                  <m:oMath xmlns:m="http://schemas.openxmlformats.org/officeDocument/2006/math">
                    <m:r>
                      <a:rPr lang="ru-RU" sz="3600" i="1">
                        <a:latin typeface="Cambria Math" panose="02040503050406030204" pitchFamily="18" charset="0"/>
                      </a:rPr>
                      <m:t>𝑛</m:t>
                    </m:r>
                  </m:oMath>
                </a14:m>
                <a:r>
                  <a:rPr lang="en-US" sz="3600" dirty="0"/>
                  <a:t> states</a:t>
                </a:r>
                <a:r>
                  <a:rPr lang="en-US" sz="3600" dirty="0" smtClean="0"/>
                  <a:t>;</a:t>
                </a:r>
              </a:p>
              <a:p>
                <a:pPr>
                  <a:buFont typeface="+mj-lt"/>
                  <a:buAutoNum type="arabicPeriod"/>
                </a:pPr>
                <a:endParaRPr lang="en-US" sz="1000" dirty="0" smtClean="0"/>
              </a:p>
              <a:p>
                <a:pPr marL="742950" indent="-742950">
                  <a:buFont typeface="+mj-lt"/>
                  <a:buAutoNum type="arabicPeriod"/>
                </a:pPr>
                <a:r>
                  <a:rPr lang="en-US" sz="3600" dirty="0" smtClean="0"/>
                  <a:t>the fraction of automata with n states not satisfying </a:t>
                </a:r>
                <a:r>
                  <a:rPr lang="en-US" sz="3600" dirty="0"/>
                  <a:t>the condition </a:t>
                </a:r>
                <a:r>
                  <a:rPr lang="en-US" sz="3600" dirty="0" smtClean="0"/>
                  <a:t>is </a:t>
                </a:r>
                <a14:m>
                  <m:oMath xmlns:m="http://schemas.openxmlformats.org/officeDocument/2006/math">
                    <m:r>
                      <m:rPr>
                        <m:sty m:val="p"/>
                      </m:rPr>
                      <a:rPr lang="en-US" sz="3600">
                        <a:latin typeface="Cambria Math" panose="02040503050406030204" pitchFamily="18" charset="0"/>
                      </a:rPr>
                      <m:t>O</m:t>
                    </m:r>
                    <m:d>
                      <m:dPr>
                        <m:ctrlPr>
                          <a:rPr lang="ru-RU" sz="3600" i="1">
                            <a:latin typeface="Cambria Math" panose="02040503050406030204" pitchFamily="18" charset="0"/>
                          </a:rPr>
                        </m:ctrlPr>
                      </m:dPr>
                      <m:e>
                        <m:f>
                          <m:fPr>
                            <m:ctrlPr>
                              <a:rPr lang="ru-RU" sz="3600" i="1">
                                <a:latin typeface="Cambria Math" panose="02040503050406030204" pitchFamily="18" charset="0"/>
                              </a:rPr>
                            </m:ctrlPr>
                          </m:fPr>
                          <m:num>
                            <m:r>
                              <a:rPr lang="ru-RU" sz="3600" i="1">
                                <a:latin typeface="Cambria Math" panose="02040503050406030204" pitchFamily="18" charset="0"/>
                              </a:rPr>
                              <m:t>1</m:t>
                            </m:r>
                          </m:num>
                          <m:den>
                            <m:r>
                              <a:rPr lang="ru-RU" sz="3600" i="1">
                                <a:latin typeface="Cambria Math" panose="02040503050406030204" pitchFamily="18" charset="0"/>
                              </a:rPr>
                              <m:t>𝑛</m:t>
                            </m:r>
                          </m:den>
                        </m:f>
                      </m:e>
                    </m:d>
                  </m:oMath>
                </a14:m>
                <a:r>
                  <a:rPr lang="en-US" sz="3600" dirty="0" smtClean="0"/>
                  <a:t>.</a:t>
                </a:r>
                <a:endParaRPr lang="en-US" sz="3600" dirty="0"/>
              </a:p>
              <a:p>
                <a:pPr marL="0" indent="0">
                  <a:buNone/>
                </a:pPr>
                <a:endParaRPr lang="en-US" sz="3600" dirty="0" smtClean="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l="-1638" t="-2892"/>
                </a:stretch>
              </a:blipFill>
            </p:spPr>
            <p:txBody>
              <a:bodyPr/>
              <a:lstStyle/>
              <a:p>
                <a:r>
                  <a:rPr lang="ru-RU">
                    <a:noFill/>
                  </a:rPr>
                  <a:t> </a:t>
                </a:r>
              </a:p>
            </p:txBody>
          </p:sp>
        </mc:Fallback>
      </mc:AlternateContent>
    </p:spTree>
    <p:extLst>
      <p:ext uri="{BB962C8B-B14F-4D97-AF65-F5344CB8AC3E}">
        <p14:creationId xmlns:p14="http://schemas.microsoft.com/office/powerpoint/2010/main" val="17966433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Theory</a:t>
            </a:r>
            <a:r>
              <a:rPr lang="ru-RU" dirty="0" smtClean="0"/>
              <a:t>.</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30927" y="1489166"/>
                <a:ext cx="11538856" cy="5059679"/>
              </a:xfrm>
            </p:spPr>
            <p:txBody>
              <a:bodyPr>
                <a:normAutofit/>
              </a:bodyPr>
              <a:lstStyle/>
              <a:p>
                <a:pPr marL="0" indent="0">
                  <a:buNone/>
                </a:pPr>
                <a:endParaRPr lang="en-US" sz="4400" dirty="0" smtClean="0"/>
              </a:p>
              <a:p>
                <a:pPr marL="0" indent="0">
                  <a:buNone/>
                </a:pPr>
                <a:endParaRPr lang="en-US" sz="4400" dirty="0" smtClean="0"/>
              </a:p>
              <a:p>
                <a:pPr marL="0" indent="0">
                  <a:buNone/>
                </a:pPr>
                <a:r>
                  <a:rPr lang="en-US" sz="4400" dirty="0">
                    <a:latin typeface="+mj-lt"/>
                  </a:rPr>
                  <a:t>The expected time of the whole algorithm will </a:t>
                </a:r>
                <a:r>
                  <a:rPr lang="en-US" sz="4400" dirty="0" smtClean="0">
                    <a:latin typeface="+mj-lt"/>
                  </a:rPr>
                  <a:t>be</a:t>
                </a:r>
              </a:p>
              <a:p>
                <a:pPr marL="0" indent="0" algn="ctr">
                  <a:buNone/>
                </a:pPr>
                <a:r>
                  <a:rPr lang="en-US" sz="4400" dirty="0" smtClean="0"/>
                  <a:t> </a:t>
                </a:r>
                <a14:m>
                  <m:oMath xmlns:m="http://schemas.openxmlformats.org/officeDocument/2006/math">
                    <m:r>
                      <a:rPr lang="en-US" sz="4400" b="0" i="1" smtClean="0">
                        <a:latin typeface="Cambria Math" panose="02040503050406030204" pitchFamily="18" charset="0"/>
                      </a:rPr>
                      <m:t>𝑂</m:t>
                    </m:r>
                    <m:d>
                      <m:dPr>
                        <m:ctrlPr>
                          <a:rPr lang="ru-RU" sz="4400" i="1">
                            <a:latin typeface="Cambria Math" panose="02040503050406030204" pitchFamily="18" charset="0"/>
                          </a:rPr>
                        </m:ctrlPr>
                      </m:dPr>
                      <m:e>
                        <m:r>
                          <a:rPr lang="en-US" sz="4400" b="0" i="1" smtClean="0">
                            <a:latin typeface="Cambria Math" panose="02040503050406030204" pitchFamily="18" charset="0"/>
                          </a:rPr>
                          <m:t>𝑛</m:t>
                        </m:r>
                      </m:e>
                    </m:d>
                    <m:d>
                      <m:dPr>
                        <m:ctrlPr>
                          <a:rPr lang="en-US" sz="4400" b="0" i="1" smtClean="0">
                            <a:latin typeface="Cambria Math" panose="02040503050406030204" pitchFamily="18" charset="0"/>
                          </a:rPr>
                        </m:ctrlPr>
                      </m:dPr>
                      <m:e>
                        <m:r>
                          <a:rPr lang="en-US" sz="4400" b="0" i="1" smtClean="0">
                            <a:latin typeface="Cambria Math" panose="02040503050406030204" pitchFamily="18" charset="0"/>
                          </a:rPr>
                          <m:t>1−</m:t>
                        </m:r>
                        <m:r>
                          <a:rPr lang="en-US" sz="4400" b="0" i="1" smtClean="0">
                            <a:latin typeface="Cambria Math" panose="02040503050406030204" pitchFamily="18" charset="0"/>
                          </a:rPr>
                          <m:t>𝑂</m:t>
                        </m:r>
                        <m:d>
                          <m:dPr>
                            <m:ctrlPr>
                              <a:rPr lang="en-US" sz="4400" b="0" i="1" smtClean="0">
                                <a:latin typeface="Cambria Math" panose="02040503050406030204" pitchFamily="18" charset="0"/>
                              </a:rPr>
                            </m:ctrlPr>
                          </m:dPr>
                          <m:e>
                            <m:f>
                              <m:fPr>
                                <m:ctrlPr>
                                  <a:rPr lang="ru-RU" sz="4400" i="1" smtClean="0">
                                    <a:latin typeface="Cambria Math" panose="02040503050406030204" pitchFamily="18" charset="0"/>
                                  </a:rPr>
                                </m:ctrlPr>
                              </m:fPr>
                              <m:num>
                                <m:r>
                                  <a:rPr lang="ru-RU" sz="4400" i="1">
                                    <a:latin typeface="Cambria Math" panose="02040503050406030204" pitchFamily="18" charset="0"/>
                                  </a:rPr>
                                  <m:t>1</m:t>
                                </m:r>
                              </m:num>
                              <m:den>
                                <m:r>
                                  <a:rPr lang="ru-RU" sz="4400" i="1">
                                    <a:latin typeface="Cambria Math" panose="02040503050406030204" pitchFamily="18" charset="0"/>
                                  </a:rPr>
                                  <m:t>𝑛</m:t>
                                </m:r>
                              </m:den>
                            </m:f>
                          </m:e>
                        </m:d>
                      </m:e>
                    </m:d>
                    <m:r>
                      <a:rPr lang="en-US" sz="4400" b="0" i="1" smtClean="0">
                        <a:latin typeface="Cambria Math" panose="02040503050406030204" pitchFamily="18" charset="0"/>
                      </a:rPr>
                      <m:t>+</m:t>
                    </m:r>
                    <m:r>
                      <a:rPr lang="en-US" sz="4400" b="0" i="1" smtClean="0">
                        <a:latin typeface="Cambria Math" panose="02040503050406030204" pitchFamily="18" charset="0"/>
                      </a:rPr>
                      <m:t>𝑂</m:t>
                    </m:r>
                    <m:d>
                      <m:dPr>
                        <m:ctrlPr>
                          <a:rPr lang="en-US" sz="4400" b="0" i="1" smtClean="0">
                            <a:latin typeface="Cambria Math" panose="02040503050406030204" pitchFamily="18" charset="0"/>
                          </a:rPr>
                        </m:ctrlPr>
                      </m:dPr>
                      <m:e>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𝑛</m:t>
                            </m:r>
                          </m:e>
                          <m:sup>
                            <m:r>
                              <a:rPr lang="en-US" sz="4400" b="0" i="1" smtClean="0">
                                <a:latin typeface="Cambria Math" panose="02040503050406030204" pitchFamily="18" charset="0"/>
                              </a:rPr>
                              <m:t>2</m:t>
                            </m:r>
                          </m:sup>
                        </m:sSup>
                      </m:e>
                    </m:d>
                    <m:r>
                      <a:rPr lang="en-US" sz="4400" b="0" i="1" smtClean="0">
                        <a:latin typeface="Cambria Math" panose="02040503050406030204" pitchFamily="18" charset="0"/>
                      </a:rPr>
                      <m:t>𝑂</m:t>
                    </m:r>
                    <m:d>
                      <m:dPr>
                        <m:ctrlPr>
                          <a:rPr lang="en-US" sz="4400" b="0" i="1" smtClean="0">
                            <a:latin typeface="Cambria Math" panose="02040503050406030204" pitchFamily="18" charset="0"/>
                          </a:rPr>
                        </m:ctrlPr>
                      </m:dPr>
                      <m:e>
                        <m:f>
                          <m:fPr>
                            <m:ctrlPr>
                              <a:rPr lang="ru-RU" sz="4400" i="1" smtClean="0">
                                <a:latin typeface="Cambria Math" panose="02040503050406030204" pitchFamily="18" charset="0"/>
                              </a:rPr>
                            </m:ctrlPr>
                          </m:fPr>
                          <m:num>
                            <m:r>
                              <a:rPr lang="ru-RU" sz="4400" i="1">
                                <a:latin typeface="Cambria Math" panose="02040503050406030204" pitchFamily="18" charset="0"/>
                              </a:rPr>
                              <m:t>1</m:t>
                            </m:r>
                          </m:num>
                          <m:den>
                            <m:r>
                              <a:rPr lang="ru-RU" sz="4400" i="1">
                                <a:latin typeface="Cambria Math" panose="02040503050406030204" pitchFamily="18" charset="0"/>
                              </a:rPr>
                              <m:t>𝑛</m:t>
                            </m:r>
                          </m:den>
                        </m:f>
                      </m:e>
                    </m:d>
                    <m:r>
                      <a:rPr lang="en-US" sz="4400" b="0" i="1" smtClean="0">
                        <a:latin typeface="Cambria Math" panose="02040503050406030204" pitchFamily="18" charset="0"/>
                      </a:rPr>
                      <m:t>=</m:t>
                    </m:r>
                    <m:r>
                      <a:rPr lang="en-US" sz="4400" b="0" i="1" smtClean="0">
                        <a:latin typeface="Cambria Math" panose="02040503050406030204" pitchFamily="18" charset="0"/>
                      </a:rPr>
                      <m:t>𝑂</m:t>
                    </m:r>
                    <m:r>
                      <a:rPr lang="en-US" sz="4400" b="0" i="1" smtClean="0">
                        <a:latin typeface="Cambria Math" panose="02040503050406030204" pitchFamily="18" charset="0"/>
                      </a:rPr>
                      <m:t>(</m:t>
                    </m:r>
                    <m:r>
                      <a:rPr lang="en-US" sz="4400" b="0" i="1" smtClean="0">
                        <a:latin typeface="Cambria Math" panose="02040503050406030204" pitchFamily="18" charset="0"/>
                      </a:rPr>
                      <m:t>𝑛</m:t>
                    </m:r>
                    <m:r>
                      <a:rPr lang="en-US" sz="4400" b="0" i="1" smtClean="0">
                        <a:latin typeface="Cambria Math" panose="02040503050406030204" pitchFamily="18" charset="0"/>
                      </a:rPr>
                      <m:t>)</m:t>
                    </m:r>
                  </m:oMath>
                </a14:m>
                <a:r>
                  <a:rPr lang="en-US" sz="4400" dirty="0" smtClean="0"/>
                  <a:t>.</a:t>
                </a:r>
              </a:p>
              <a:p>
                <a:pPr marL="0" indent="0">
                  <a:buNone/>
                </a:pPr>
                <a:endParaRPr lang="en-US" sz="4400" dirty="0" smtClean="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l="-2113"/>
                </a:stretch>
              </a:blipFill>
            </p:spPr>
            <p:txBody>
              <a:bodyPr/>
              <a:lstStyle/>
              <a:p>
                <a:r>
                  <a:rPr lang="ru-RU">
                    <a:noFill/>
                  </a:rPr>
                  <a:t> </a:t>
                </a:r>
              </a:p>
            </p:txBody>
          </p:sp>
        </mc:Fallback>
      </mc:AlternateContent>
    </p:spTree>
    <p:extLst>
      <p:ext uri="{BB962C8B-B14F-4D97-AF65-F5344CB8AC3E}">
        <p14:creationId xmlns:p14="http://schemas.microsoft.com/office/powerpoint/2010/main" val="3503376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Practice</a:t>
            </a:r>
            <a:r>
              <a:rPr lang="ru-RU" dirty="0" smtClean="0"/>
              <a:t>.</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30927" y="1489166"/>
                <a:ext cx="11538856" cy="5059679"/>
              </a:xfrm>
            </p:spPr>
            <p:txBody>
              <a:bodyPr>
                <a:normAutofit/>
              </a:bodyPr>
              <a:lstStyle/>
              <a:p>
                <a:pPr marL="0" indent="0" algn="ctr">
                  <a:buNone/>
                </a:pPr>
                <a:r>
                  <a:rPr lang="en-US" sz="4400" dirty="0" smtClean="0">
                    <a:latin typeface="+mj-lt"/>
                  </a:rPr>
                  <a:t>If you implement </a:t>
                </a:r>
                <a:r>
                  <a:rPr lang="en-US" sz="4400" dirty="0" err="1" smtClean="0">
                    <a:latin typeface="+mj-lt"/>
                  </a:rPr>
                  <a:t>Berlinkov’s</a:t>
                </a:r>
                <a:r>
                  <a:rPr lang="en-US" sz="4400" dirty="0" smtClean="0">
                    <a:latin typeface="+mj-lt"/>
                  </a:rPr>
                  <a:t> algorithm as is, </a:t>
                </a:r>
              </a:p>
              <a:p>
                <a:pPr marL="0" indent="0" algn="ctr">
                  <a:buNone/>
                </a:pPr>
                <a:r>
                  <a:rPr lang="en-US" sz="4400" dirty="0" smtClean="0">
                    <a:latin typeface="+mj-lt"/>
                  </a:rPr>
                  <a:t>it will invoke </a:t>
                </a:r>
                <a:r>
                  <a:rPr lang="en-US" sz="4400" i="1" dirty="0" err="1" smtClean="0">
                    <a:latin typeface="+mj-lt"/>
                  </a:rPr>
                  <a:t>SyncSlow</a:t>
                </a:r>
                <a:r>
                  <a:rPr lang="en-US" sz="4400" dirty="0" smtClean="0">
                    <a:latin typeface="+mj-lt"/>
                  </a:rPr>
                  <a:t> </a:t>
                </a:r>
              </a:p>
              <a:p>
                <a:pPr marL="0" indent="0" algn="ctr">
                  <a:buNone/>
                </a:pPr>
                <a:r>
                  <a:rPr lang="en-US" sz="4400" dirty="0" smtClean="0">
                    <a:latin typeface="+mj-lt"/>
                  </a:rPr>
                  <a:t>for </a:t>
                </a:r>
                <a:r>
                  <a:rPr lang="en-US" sz="4400" b="1" dirty="0" smtClean="0">
                    <a:latin typeface="+mj-lt"/>
                  </a:rPr>
                  <a:t>EVERY</a:t>
                </a:r>
                <a:r>
                  <a:rPr lang="en-US" sz="4400" dirty="0" smtClean="0">
                    <a:latin typeface="+mj-lt"/>
                  </a:rPr>
                  <a:t> automaton with </a:t>
                </a:r>
                <a14:m>
                  <m:oMath xmlns:m="http://schemas.openxmlformats.org/officeDocument/2006/math">
                    <m:r>
                      <a:rPr lang="en-US" sz="4400" b="0" i="1" smtClean="0">
                        <a:latin typeface="Cambria Math" panose="02040503050406030204" pitchFamily="18" charset="0"/>
                      </a:rPr>
                      <m:t>𝑛</m:t>
                    </m:r>
                  </m:oMath>
                </a14:m>
                <a:r>
                  <a:rPr lang="en-US" sz="4400" dirty="0" smtClean="0">
                    <a:latin typeface="+mj-lt"/>
                  </a:rPr>
                  <a:t> </a:t>
                </a:r>
              </a:p>
              <a:p>
                <a:pPr marL="0" indent="0" algn="ctr">
                  <a:buNone/>
                </a:pPr>
                <a:r>
                  <a:rPr lang="en-US" sz="4400" dirty="0" smtClean="0">
                    <a:latin typeface="+mj-lt"/>
                  </a:rPr>
                  <a:t>up to </a:t>
                </a:r>
                <a:r>
                  <a:rPr lang="en-US" sz="4400" b="1" dirty="0" smtClean="0">
                    <a:latin typeface="+mj-lt"/>
                  </a:rPr>
                  <a:t>SEVERAL THOUSAND</a:t>
                </a:r>
                <a:r>
                  <a:rPr lang="en-US" sz="4400" dirty="0">
                    <a:latin typeface="+mj-lt"/>
                  </a:rPr>
                  <a:t>!</a:t>
                </a:r>
                <a:endParaRPr lang="en-US" sz="4400" dirty="0" smtClean="0">
                  <a:latin typeface="+mj-lt"/>
                </a:endParaRPr>
              </a:p>
              <a:p>
                <a:pPr marL="0" indent="0">
                  <a:buNone/>
                </a:pPr>
                <a:endParaRPr lang="en-US" sz="4400" dirty="0">
                  <a:latin typeface="+mj-lt"/>
                </a:endParaRPr>
              </a:p>
              <a:p>
                <a:pPr marL="0" indent="0">
                  <a:buNone/>
                </a:pPr>
                <a:endParaRPr lang="en-US" sz="4400" dirty="0" smtClean="0">
                  <a:latin typeface="+mj-lt"/>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t="-3735"/>
                </a:stretch>
              </a:blipFill>
            </p:spPr>
            <p:txBody>
              <a:bodyPr/>
              <a:lstStyle/>
              <a:p>
                <a:r>
                  <a:rPr lang="ru-RU">
                    <a:noFill/>
                  </a:rPr>
                  <a:t> </a:t>
                </a:r>
              </a:p>
            </p:txBody>
          </p:sp>
        </mc:Fallback>
      </mc:AlternateContent>
    </p:spTree>
    <p:extLst>
      <p:ext uri="{BB962C8B-B14F-4D97-AF65-F5344CB8AC3E}">
        <p14:creationId xmlns:p14="http://schemas.microsoft.com/office/powerpoint/2010/main" val="4069815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Practice</a:t>
            </a:r>
            <a:r>
              <a:rPr lang="ru-RU" dirty="0" smtClean="0"/>
              <a:t>.</a:t>
            </a:r>
            <a:endParaRPr lang="ru-RU" dirty="0"/>
          </a:p>
        </p:txBody>
      </p:sp>
      <p:sp>
        <p:nvSpPr>
          <p:cNvPr id="3" name="Объект 2"/>
          <p:cNvSpPr>
            <a:spLocks noGrp="1"/>
          </p:cNvSpPr>
          <p:nvPr>
            <p:ph idx="1"/>
          </p:nvPr>
        </p:nvSpPr>
        <p:spPr>
          <a:xfrm>
            <a:off x="330927" y="1489166"/>
            <a:ext cx="11538856" cy="5059679"/>
          </a:xfrm>
        </p:spPr>
        <p:txBody>
          <a:bodyPr>
            <a:normAutofit/>
          </a:bodyPr>
          <a:lstStyle/>
          <a:p>
            <a:pPr marL="0" indent="0" algn="ctr">
              <a:buNone/>
            </a:pPr>
            <a:r>
              <a:rPr lang="en-US" sz="30000" dirty="0" smtClean="0">
                <a:latin typeface="+mj-lt"/>
              </a:rPr>
              <a:t>Why?</a:t>
            </a:r>
            <a:endParaRPr lang="en-US" sz="30000" dirty="0">
              <a:latin typeface="+mj-lt"/>
            </a:endParaRPr>
          </a:p>
          <a:p>
            <a:pPr marL="0" indent="0">
              <a:buNone/>
            </a:pPr>
            <a:endParaRPr lang="en-US" sz="4400" dirty="0" smtClean="0">
              <a:latin typeface="+mj-lt"/>
            </a:endParaRPr>
          </a:p>
        </p:txBody>
      </p:sp>
    </p:spTree>
    <p:extLst>
      <p:ext uri="{BB962C8B-B14F-4D97-AF65-F5344CB8AC3E}">
        <p14:creationId xmlns:p14="http://schemas.microsoft.com/office/powerpoint/2010/main" val="2792996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Practice</a:t>
            </a:r>
            <a:r>
              <a:rPr lang="ru-RU" dirty="0" smtClean="0"/>
              <a:t>.</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30927" y="1489166"/>
                <a:ext cx="11538856" cy="5059679"/>
              </a:xfrm>
            </p:spPr>
            <p:txBody>
              <a:bodyPr>
                <a:normAutofit/>
              </a:bodyPr>
              <a:lstStyle/>
              <a:p>
                <a:pPr marL="0" indent="0">
                  <a:buNone/>
                </a:pPr>
                <a:endParaRPr lang="en-US" sz="4400" dirty="0" smtClean="0">
                  <a:latin typeface="+mj-lt"/>
                </a:endParaRPr>
              </a:p>
              <a:p>
                <a:pPr marL="0" indent="0" algn="ctr">
                  <a:buNone/>
                </a:pPr>
                <a:r>
                  <a:rPr lang="en-US" sz="4400" i="1" dirty="0" smtClean="0"/>
                  <a:t>The probability of being </a:t>
                </a:r>
                <a:r>
                  <a:rPr lang="en-US" sz="4400" i="1" dirty="0" err="1" smtClean="0"/>
                  <a:t>synchronizable</a:t>
                </a:r>
                <a:r>
                  <a:rPr lang="en-US" sz="4400" i="1" dirty="0" smtClean="0"/>
                  <a:t> </a:t>
                </a:r>
              </a:p>
              <a:p>
                <a:pPr marL="0" indent="0" algn="ctr">
                  <a:buNone/>
                </a:pPr>
                <a:r>
                  <a:rPr lang="en-US" sz="4400" i="1" dirty="0" smtClean="0"/>
                  <a:t>for 2-letter random automata with </a:t>
                </a:r>
                <a14:m>
                  <m:oMath xmlns:m="http://schemas.openxmlformats.org/officeDocument/2006/math">
                    <m:r>
                      <a:rPr lang="ru-RU" sz="4400" i="1" smtClean="0">
                        <a:latin typeface="Cambria Math" panose="02040503050406030204" pitchFamily="18" charset="0"/>
                      </a:rPr>
                      <m:t>𝑛</m:t>
                    </m:r>
                  </m:oMath>
                </a14:m>
                <a:r>
                  <a:rPr lang="en-US" sz="4400" i="1" dirty="0" smtClean="0"/>
                  <a:t> states </a:t>
                </a:r>
              </a:p>
              <a:p>
                <a:pPr marL="0" indent="0" algn="ctr">
                  <a:buNone/>
                </a:pPr>
                <a:r>
                  <a:rPr lang="en-US" sz="4400" i="1" dirty="0" smtClean="0"/>
                  <a:t>equals </a:t>
                </a:r>
                <a14:m>
                  <m:oMath xmlns:m="http://schemas.openxmlformats.org/officeDocument/2006/math">
                    <m:r>
                      <a:rPr lang="ru-RU" sz="4400" i="1" smtClean="0">
                        <a:latin typeface="Cambria Math" panose="02040503050406030204" pitchFamily="18" charset="0"/>
                      </a:rPr>
                      <m:t>1− </m:t>
                    </m:r>
                    <m:r>
                      <a:rPr lang="ru-RU" sz="4400" i="1">
                        <a:latin typeface="Cambria Math" panose="02040503050406030204" pitchFamily="18" charset="0"/>
                      </a:rPr>
                      <m:t>𝛩</m:t>
                    </m:r>
                    <m:d>
                      <m:dPr>
                        <m:ctrlPr>
                          <a:rPr lang="ru-RU" sz="4400" i="1">
                            <a:latin typeface="Cambria Math" panose="02040503050406030204" pitchFamily="18" charset="0"/>
                          </a:rPr>
                        </m:ctrlPr>
                      </m:dPr>
                      <m:e>
                        <m:f>
                          <m:fPr>
                            <m:ctrlPr>
                              <a:rPr lang="ru-RU" sz="4400" i="1" smtClean="0">
                                <a:latin typeface="Cambria Math" panose="02040503050406030204" pitchFamily="18" charset="0"/>
                              </a:rPr>
                            </m:ctrlPr>
                          </m:fPr>
                          <m:num>
                            <m:r>
                              <a:rPr lang="en-US" sz="4400" b="0" i="1" smtClean="0">
                                <a:solidFill>
                                  <a:srgbClr val="FF0000"/>
                                </a:solidFill>
                                <a:latin typeface="Cambria Math" panose="02040503050406030204" pitchFamily="18" charset="0"/>
                              </a:rPr>
                              <m:t>𝑚𝑖𝑛</m:t>
                            </m:r>
                            <m:d>
                              <m:dPr>
                                <m:begChr m:val="{"/>
                                <m:endChr m:val="}"/>
                                <m:ctrlPr>
                                  <a:rPr lang="en-US" sz="4400" b="0" i="1" smtClean="0">
                                    <a:solidFill>
                                      <a:srgbClr val="FF0000"/>
                                    </a:solidFill>
                                    <a:latin typeface="Cambria Math" panose="02040503050406030204" pitchFamily="18" charset="0"/>
                                  </a:rPr>
                                </m:ctrlPr>
                              </m:dPr>
                              <m:e>
                                <m:r>
                                  <a:rPr lang="en-US" sz="4400" b="0" i="1" smtClean="0">
                                    <a:solidFill>
                                      <a:srgbClr val="FF0000"/>
                                    </a:solidFill>
                                    <a:latin typeface="Cambria Math" panose="02040503050406030204" pitchFamily="18" charset="0"/>
                                  </a:rPr>
                                  <m:t>𝑛</m:t>
                                </m:r>
                                <m:r>
                                  <a:rPr lang="en-US" sz="4400" b="0" i="1" smtClean="0">
                                    <a:solidFill>
                                      <a:srgbClr val="FF0000"/>
                                    </a:solidFill>
                                    <a:latin typeface="Cambria Math" panose="02040503050406030204" pitchFamily="18" charset="0"/>
                                  </a:rPr>
                                  <m:t>,   10000</m:t>
                                </m:r>
                              </m:e>
                            </m:d>
                          </m:num>
                          <m:den>
                            <m:r>
                              <a:rPr lang="ru-RU" sz="4400" i="1">
                                <a:latin typeface="Cambria Math" panose="02040503050406030204" pitchFamily="18" charset="0"/>
                              </a:rPr>
                              <m:t>𝑛</m:t>
                            </m:r>
                          </m:den>
                        </m:f>
                      </m:e>
                    </m:d>
                  </m:oMath>
                </a14:m>
                <a:r>
                  <a:rPr lang="en-US" sz="4400" i="1" dirty="0" smtClean="0"/>
                  <a:t>.</a:t>
                </a:r>
              </a:p>
              <a:p>
                <a:pPr marL="0" indent="0">
                  <a:buNone/>
                </a:pPr>
                <a:endParaRPr lang="en-US" sz="4400" dirty="0" smtClean="0">
                  <a:latin typeface="+mj-lt"/>
                </a:endParaRPr>
              </a:p>
              <a:p>
                <a:pPr marL="0" indent="0">
                  <a:buNone/>
                </a:pPr>
                <a:endParaRPr lang="en-US" sz="4400" dirty="0">
                  <a:latin typeface="+mj-lt"/>
                </a:endParaRPr>
              </a:p>
              <a:p>
                <a:pPr marL="0" indent="0">
                  <a:buNone/>
                </a:pPr>
                <a:endParaRPr lang="en-US" sz="4400" dirty="0" smtClean="0">
                  <a:latin typeface="+mj-lt"/>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118361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Practice</a:t>
            </a:r>
            <a:r>
              <a:rPr lang="ru-RU" dirty="0" smtClean="0"/>
              <a:t>.</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330927" y="1489166"/>
                <a:ext cx="11538856" cy="5059679"/>
              </a:xfrm>
            </p:spPr>
            <p:txBody>
              <a:bodyPr>
                <a:normAutofit/>
              </a:bodyPr>
              <a:lstStyle/>
              <a:p>
                <a:pPr marL="0" indent="0" algn="ctr">
                  <a:buNone/>
                </a:pPr>
                <a:endParaRPr lang="en-US" sz="4000" dirty="0" smtClean="0">
                  <a:latin typeface="+mj-lt"/>
                </a:endParaRPr>
              </a:p>
              <a:p>
                <a:pPr marL="0" indent="0" algn="ctr">
                  <a:buNone/>
                </a:pPr>
                <a14:m>
                  <m:oMath xmlns:m="http://schemas.openxmlformats.org/officeDocument/2006/math">
                    <m:r>
                      <a:rPr lang="ru-RU" sz="4000" i="1" smtClean="0">
                        <a:latin typeface="Cambria Math" panose="02040503050406030204" pitchFamily="18" charset="0"/>
                      </a:rPr>
                      <m:t>1−</m:t>
                    </m:r>
                    <m:r>
                      <a:rPr lang="ru-RU" sz="4000" i="1">
                        <a:latin typeface="Cambria Math" panose="02040503050406030204" pitchFamily="18" charset="0"/>
                      </a:rPr>
                      <m:t>𝛩</m:t>
                    </m:r>
                    <m:d>
                      <m:dPr>
                        <m:ctrlPr>
                          <a:rPr lang="ru-RU" sz="4000" i="1">
                            <a:latin typeface="Cambria Math" panose="02040503050406030204" pitchFamily="18" charset="0"/>
                          </a:rPr>
                        </m:ctrlPr>
                      </m:dPr>
                      <m:e>
                        <m:f>
                          <m:fPr>
                            <m:ctrlPr>
                              <a:rPr lang="ru-RU" sz="4000" i="1" smtClean="0">
                                <a:latin typeface="Cambria Math" panose="02040503050406030204" pitchFamily="18" charset="0"/>
                              </a:rPr>
                            </m:ctrlPr>
                          </m:fPr>
                          <m:num>
                            <m:r>
                              <a:rPr lang="en-US" sz="4000" b="0" i="1" smtClean="0">
                                <a:solidFill>
                                  <a:srgbClr val="FF0000"/>
                                </a:solidFill>
                                <a:latin typeface="Cambria Math" panose="02040503050406030204" pitchFamily="18" charset="0"/>
                              </a:rPr>
                              <m:t>𝑚𝑖𝑛</m:t>
                            </m:r>
                            <m:d>
                              <m:dPr>
                                <m:begChr m:val="{"/>
                                <m:endChr m:val="}"/>
                                <m:ctrlPr>
                                  <a:rPr lang="en-US" sz="4000" b="0" i="1" smtClean="0">
                                    <a:solidFill>
                                      <a:srgbClr val="FF0000"/>
                                    </a:solidFill>
                                    <a:latin typeface="Cambria Math" panose="02040503050406030204" pitchFamily="18" charset="0"/>
                                  </a:rPr>
                                </m:ctrlPr>
                              </m:dPr>
                              <m:e>
                                <m:r>
                                  <a:rPr lang="en-US" sz="4000" b="0" i="1" smtClean="0">
                                    <a:solidFill>
                                      <a:srgbClr val="FF0000"/>
                                    </a:solidFill>
                                    <a:latin typeface="Cambria Math" panose="02040503050406030204" pitchFamily="18" charset="0"/>
                                  </a:rPr>
                                  <m:t>𝑛</m:t>
                                </m:r>
                                <m:r>
                                  <a:rPr lang="en-US" sz="4000" b="0" i="1" smtClean="0">
                                    <a:solidFill>
                                      <a:srgbClr val="FF0000"/>
                                    </a:solidFill>
                                    <a:latin typeface="Cambria Math" panose="02040503050406030204" pitchFamily="18" charset="0"/>
                                  </a:rPr>
                                  <m:t>,  10000</m:t>
                                </m:r>
                              </m:e>
                            </m:d>
                          </m:num>
                          <m:den>
                            <m:r>
                              <a:rPr lang="ru-RU" sz="4000" i="1">
                                <a:latin typeface="Cambria Math" panose="02040503050406030204" pitchFamily="18" charset="0"/>
                              </a:rPr>
                              <m:t>𝑛</m:t>
                            </m:r>
                          </m:den>
                        </m:f>
                      </m:e>
                    </m:d>
                  </m:oMath>
                </a14:m>
                <a:r>
                  <a:rPr lang="en-US" sz="4000" dirty="0" smtClean="0">
                    <a:latin typeface="+mj-lt"/>
                  </a:rPr>
                  <a:t> </a:t>
                </a:r>
              </a:p>
              <a:p>
                <a:pPr marL="0" indent="0" algn="ctr">
                  <a:buNone/>
                </a:pPr>
                <a:endParaRPr lang="en-US" sz="4000" dirty="0" smtClean="0">
                  <a:latin typeface="+mj-lt"/>
                </a:endParaRPr>
              </a:p>
              <a:p>
                <a:pPr marL="0" indent="0" algn="ctr">
                  <a:buNone/>
                </a:pPr>
                <a:endParaRPr lang="en-US" sz="4000" dirty="0" smtClean="0">
                  <a:latin typeface="+mj-lt"/>
                </a:endParaRPr>
              </a:p>
              <a:p>
                <a:pPr marL="0" indent="0" algn="ctr">
                  <a:buNone/>
                </a:pPr>
                <a:endParaRPr lang="en-US" sz="4000" dirty="0" smtClean="0">
                  <a:latin typeface="+mj-lt"/>
                </a:endParaRPr>
              </a:p>
              <a:p>
                <a:pPr marL="0" indent="0" algn="ctr">
                  <a:buNone/>
                </a:pPr>
                <a14:m>
                  <m:oMathPara xmlns:m="http://schemas.openxmlformats.org/officeDocument/2006/math">
                    <m:oMathParaPr>
                      <m:jc m:val="centerGroup"/>
                    </m:oMathParaPr>
                    <m:oMath xmlns:m="http://schemas.openxmlformats.org/officeDocument/2006/math">
                      <m:r>
                        <a:rPr lang="ru-RU" sz="4000" i="1" smtClean="0">
                          <a:latin typeface="Cambria Math" panose="02040503050406030204" pitchFamily="18" charset="0"/>
                        </a:rPr>
                        <m:t>1−</m:t>
                      </m:r>
                      <m:r>
                        <a:rPr lang="ru-RU" sz="4000" i="1">
                          <a:latin typeface="Cambria Math" panose="02040503050406030204" pitchFamily="18" charset="0"/>
                        </a:rPr>
                        <m:t>𝛩</m:t>
                      </m:r>
                      <m:d>
                        <m:dPr>
                          <m:ctrlPr>
                            <a:rPr lang="ru-RU" sz="4000" i="1">
                              <a:latin typeface="Cambria Math" panose="02040503050406030204" pitchFamily="18" charset="0"/>
                            </a:rPr>
                          </m:ctrlPr>
                        </m:dPr>
                        <m:e>
                          <m:f>
                            <m:fPr>
                              <m:ctrlPr>
                                <a:rPr lang="ru-RU" sz="4000" i="1" smtClean="0">
                                  <a:latin typeface="Cambria Math" panose="02040503050406030204" pitchFamily="18" charset="0"/>
                                </a:rPr>
                              </m:ctrlPr>
                            </m:fPr>
                            <m:num>
                              <m:r>
                                <a:rPr lang="en-US" sz="4000" b="0" i="1" smtClean="0">
                                  <a:solidFill>
                                    <a:srgbClr val="FF0000"/>
                                  </a:solidFill>
                                  <a:latin typeface="Cambria Math" panose="02040503050406030204" pitchFamily="18" charset="0"/>
                                </a:rPr>
                                <m:t>𝑚𝑖𝑛</m:t>
                              </m:r>
                              <m:d>
                                <m:dPr>
                                  <m:begChr m:val="{"/>
                                  <m:endChr m:val="}"/>
                                  <m:ctrlPr>
                                    <a:rPr lang="en-US" sz="4000" b="0" i="1" smtClean="0">
                                      <a:solidFill>
                                        <a:srgbClr val="FF0000"/>
                                      </a:solidFill>
                                      <a:latin typeface="Cambria Math" panose="02040503050406030204" pitchFamily="18" charset="0"/>
                                    </a:rPr>
                                  </m:ctrlPr>
                                </m:dPr>
                                <m:e>
                                  <m:r>
                                    <a:rPr lang="en-US" sz="4000" b="0" i="1" smtClean="0">
                                      <a:solidFill>
                                        <a:srgbClr val="FF0000"/>
                                      </a:solidFill>
                                      <a:latin typeface="Cambria Math" panose="02040503050406030204" pitchFamily="18" charset="0"/>
                                    </a:rPr>
                                    <m:t>𝑛</m:t>
                                  </m:r>
                                  <m:r>
                                    <a:rPr lang="en-US" sz="4000" b="0" i="1" smtClean="0">
                                      <a:solidFill>
                                        <a:srgbClr val="FF0000"/>
                                      </a:solidFill>
                                      <a:latin typeface="Cambria Math" panose="02040503050406030204" pitchFamily="18" charset="0"/>
                                    </a:rPr>
                                    <m:t>, 6</m:t>
                                  </m:r>
                                </m:e>
                              </m:d>
                            </m:num>
                            <m:den>
                              <m:r>
                                <a:rPr lang="ru-RU" sz="4000" i="1">
                                  <a:latin typeface="Cambria Math" panose="02040503050406030204" pitchFamily="18" charset="0"/>
                                </a:rPr>
                                <m:t>𝑛</m:t>
                              </m:r>
                            </m:den>
                          </m:f>
                        </m:e>
                      </m:d>
                    </m:oMath>
                  </m:oMathPara>
                </a14:m>
                <a:endParaRPr lang="en-US" sz="4000" dirty="0" smtClean="0"/>
              </a:p>
              <a:p>
                <a:pPr marL="0" indent="0" algn="ctr">
                  <a:buNone/>
                </a:pPr>
                <a:endParaRPr lang="en-US" sz="4400" dirty="0">
                  <a:latin typeface="+mj-lt"/>
                </a:endParaRPr>
              </a:p>
              <a:p>
                <a:pPr marL="0" indent="0" algn="ctr">
                  <a:buNone/>
                </a:pPr>
                <a:endParaRPr lang="en-US" sz="4400" dirty="0" smtClean="0">
                  <a:latin typeface="+mj-lt"/>
                </a:endParaRP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330927" y="1489166"/>
                <a:ext cx="11538856" cy="5059679"/>
              </a:xfrm>
              <a:blipFill>
                <a:blip r:embed="rId3"/>
                <a:stretch>
                  <a:fillRect/>
                </a:stretch>
              </a:blipFill>
            </p:spPr>
            <p:txBody>
              <a:bodyPr/>
              <a:lstStyle/>
              <a:p>
                <a:r>
                  <a:rPr lang="ru-RU">
                    <a:noFill/>
                  </a:rPr>
                  <a:t> </a:t>
                </a:r>
              </a:p>
            </p:txBody>
          </p:sp>
        </mc:Fallback>
      </mc:AlternateContent>
      <p:sp>
        <p:nvSpPr>
          <p:cNvPr id="5" name="Стрелка вниз 4"/>
          <p:cNvSpPr/>
          <p:nvPr/>
        </p:nvSpPr>
        <p:spPr>
          <a:xfrm>
            <a:off x="5591175" y="3543300"/>
            <a:ext cx="1143000" cy="1362075"/>
          </a:xfrm>
          <a:prstGeom prst="downArrow">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Скругленный прямоугольник 3"/>
          <p:cNvSpPr/>
          <p:nvPr/>
        </p:nvSpPr>
        <p:spPr>
          <a:xfrm>
            <a:off x="7345680" y="3662566"/>
            <a:ext cx="3505200" cy="914400"/>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2"/>
                </a:solidFill>
              </a:rPr>
              <a:t>My contribution</a:t>
            </a:r>
            <a:endParaRPr lang="ru-RU" sz="3600" dirty="0">
              <a:solidFill>
                <a:schemeClr val="tx2"/>
              </a:solidFill>
            </a:endParaRPr>
          </a:p>
        </p:txBody>
      </p:sp>
    </p:spTree>
    <p:extLst>
      <p:ext uri="{BB962C8B-B14F-4D97-AF65-F5344CB8AC3E}">
        <p14:creationId xmlns:p14="http://schemas.microsoft.com/office/powerpoint/2010/main" val="3514615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Basic notation</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690688"/>
                <a:ext cx="10515600" cy="4351338"/>
              </a:xfrm>
            </p:spPr>
            <p:txBody>
              <a:bodyPr>
                <a:normAutofit fontScale="92500" lnSpcReduction="10000"/>
              </a:bodyPr>
              <a:lstStyle/>
              <a:p>
                <a:pPr marL="0" indent="0">
                  <a:buNone/>
                </a:pPr>
                <a:r>
                  <a:rPr lang="en-US" sz="3600" b="1" dirty="0" smtClean="0"/>
                  <a:t>A deterministic finite automaton (DFA)</a:t>
                </a:r>
                <a:endParaRPr lang="ru-RU" sz="3600" b="1" dirty="0" smtClean="0"/>
              </a:p>
              <a:p>
                <a:pPr marL="0" indent="0">
                  <a:buNone/>
                </a:pPr>
                <a:endParaRPr lang="ru-RU" sz="900" b="1" dirty="0" smtClean="0"/>
              </a:p>
              <a:p>
                <a:pPr marL="0" indent="0">
                  <a:buNone/>
                </a:pPr>
                <a14:m>
                  <m:oMathPara xmlns:m="http://schemas.openxmlformats.org/officeDocument/2006/math">
                    <m:oMathParaPr>
                      <m:jc m:val="centerGroup"/>
                    </m:oMathParaPr>
                    <m:oMath xmlns:m="http://schemas.openxmlformats.org/officeDocument/2006/math">
                      <m:r>
                        <a:rPr lang="el-GR" sz="4400" i="1" dirty="0" smtClean="0">
                          <a:latin typeface="Cambria Math" panose="02040503050406030204" pitchFamily="18" charset="0"/>
                        </a:rPr>
                        <m:t>𝒜</m:t>
                      </m:r>
                      <m:r>
                        <a:rPr lang="el-GR" sz="4400" i="1" dirty="0" smtClean="0">
                          <a:latin typeface="Cambria Math" panose="02040503050406030204" pitchFamily="18" charset="0"/>
                        </a:rPr>
                        <m:t> = </m:t>
                      </m:r>
                      <m:d>
                        <m:dPr>
                          <m:ctrlPr>
                            <a:rPr lang="el-GR" sz="4400" i="1" dirty="0" smtClean="0">
                              <a:latin typeface="Cambria Math" panose="02040503050406030204" pitchFamily="18" charset="0"/>
                            </a:rPr>
                          </m:ctrlPr>
                        </m:dPr>
                        <m:e>
                          <m:r>
                            <a:rPr lang="el-GR" sz="4400" i="1" dirty="0" smtClean="0">
                              <a:latin typeface="Cambria Math" panose="02040503050406030204" pitchFamily="18" charset="0"/>
                            </a:rPr>
                            <m:t>𝑄</m:t>
                          </m:r>
                          <m:r>
                            <a:rPr lang="el-GR" sz="4400" i="1" dirty="0" smtClean="0">
                              <a:latin typeface="Cambria Math" panose="02040503050406030204" pitchFamily="18" charset="0"/>
                            </a:rPr>
                            <m:t>, </m:t>
                          </m:r>
                          <m:r>
                            <m:rPr>
                              <m:sty m:val="p"/>
                            </m:rPr>
                            <a:rPr lang="el-GR" sz="4400" i="0" dirty="0" smtClean="0">
                              <a:latin typeface="Cambria Math" panose="02040503050406030204" pitchFamily="18" charset="0"/>
                            </a:rPr>
                            <m:t>Σ</m:t>
                          </m:r>
                          <m:r>
                            <a:rPr lang="el-GR" sz="4400" i="1" dirty="0" smtClean="0">
                              <a:latin typeface="Cambria Math" panose="02040503050406030204" pitchFamily="18" charset="0"/>
                            </a:rPr>
                            <m:t>, </m:t>
                          </m:r>
                          <m:r>
                            <a:rPr lang="el-GR" sz="4400" i="1" dirty="0" smtClean="0">
                              <a:latin typeface="Cambria Math" panose="02040503050406030204" pitchFamily="18" charset="0"/>
                            </a:rPr>
                            <m:t>𝛿</m:t>
                          </m:r>
                        </m:e>
                      </m:d>
                    </m:oMath>
                  </m:oMathPara>
                </a14:m>
                <a:endParaRPr lang="ru-RU" sz="4400" dirty="0" smtClean="0"/>
              </a:p>
              <a:p>
                <a:pPr marL="0" indent="0">
                  <a:buNone/>
                </a:pPr>
                <a:endParaRPr lang="ru-RU" sz="1400" dirty="0" smtClean="0"/>
              </a:p>
              <a:p>
                <a14:m>
                  <m:oMath xmlns:m="http://schemas.openxmlformats.org/officeDocument/2006/math">
                    <m:r>
                      <a:rPr lang="en-US" sz="3600" b="1" i="1" dirty="0" smtClean="0">
                        <a:latin typeface="Cambria Math" panose="02040503050406030204" pitchFamily="18" charset="0"/>
                      </a:rPr>
                      <m:t>𝑸</m:t>
                    </m:r>
                  </m:oMath>
                </a14:m>
                <a:r>
                  <a:rPr lang="en-US" sz="3600" dirty="0" smtClean="0"/>
                  <a:t> is a finite set of </a:t>
                </a:r>
                <a:r>
                  <a:rPr lang="en-US" sz="3600" b="1" i="1" dirty="0" smtClean="0"/>
                  <a:t>states</a:t>
                </a:r>
                <a:endParaRPr lang="ru-RU" sz="3600" b="1" i="1" dirty="0" smtClean="0"/>
              </a:p>
              <a:p>
                <a14:m>
                  <m:oMath xmlns:m="http://schemas.openxmlformats.org/officeDocument/2006/math">
                    <m:r>
                      <a:rPr lang="el-GR" sz="3600" b="1" i="0" dirty="0" smtClean="0">
                        <a:latin typeface="Cambria Math" panose="02040503050406030204" pitchFamily="18" charset="0"/>
                      </a:rPr>
                      <m:t>𝚺</m:t>
                    </m:r>
                  </m:oMath>
                </a14:m>
                <a:r>
                  <a:rPr lang="ru-RU" sz="3600" dirty="0" smtClean="0"/>
                  <a:t> </a:t>
                </a:r>
                <a:r>
                  <a:rPr lang="en-US" sz="3600" dirty="0" smtClean="0"/>
                  <a:t>stands for a finite </a:t>
                </a:r>
                <a:r>
                  <a:rPr lang="en-US" sz="3600" b="1" i="1" dirty="0" smtClean="0"/>
                  <a:t>alphabet</a:t>
                </a:r>
                <a:endParaRPr lang="ru-RU" sz="3600" b="1" dirty="0" smtClean="0"/>
              </a:p>
              <a:p>
                <a14:m>
                  <m:oMath xmlns:m="http://schemas.openxmlformats.org/officeDocument/2006/math">
                    <m:r>
                      <a:rPr lang="el-GR" sz="3600" b="1" i="1" dirty="0" smtClean="0">
                        <a:latin typeface="Cambria Math" panose="02040503050406030204" pitchFamily="18" charset="0"/>
                      </a:rPr>
                      <m:t>𝜹</m:t>
                    </m:r>
                  </m:oMath>
                </a14:m>
                <a:r>
                  <a:rPr lang="ru-RU" sz="3600" dirty="0" smtClean="0"/>
                  <a:t> </a:t>
                </a:r>
                <a:r>
                  <a:rPr lang="en-US" sz="3600" dirty="0" smtClean="0"/>
                  <a:t>is</a:t>
                </a:r>
                <a:r>
                  <a:rPr lang="ru-RU" sz="3600" dirty="0" smtClean="0"/>
                  <a:t> </a:t>
                </a:r>
                <a:r>
                  <a:rPr lang="en-US" sz="3600" dirty="0" smtClean="0"/>
                  <a:t>a </a:t>
                </a:r>
                <a:r>
                  <a:rPr lang="en-US" sz="3600" b="1" i="1" dirty="0" smtClean="0"/>
                  <a:t>transition function</a:t>
                </a:r>
                <a:r>
                  <a:rPr lang="ru-RU" sz="3600" dirty="0" smtClean="0"/>
                  <a:t> </a:t>
                </a:r>
                <a14:m>
                  <m:oMath xmlns:m="http://schemas.openxmlformats.org/officeDocument/2006/math">
                    <m:r>
                      <a:rPr lang="el-GR" sz="3600" i="1" dirty="0" smtClean="0">
                        <a:latin typeface="Cambria Math" panose="02040503050406030204" pitchFamily="18" charset="0"/>
                      </a:rPr>
                      <m:t>𝛿</m:t>
                    </m:r>
                    <m:r>
                      <a:rPr lang="el-GR" sz="3600" i="1" dirty="0" smtClean="0">
                        <a:latin typeface="Cambria Math" panose="02040503050406030204" pitchFamily="18" charset="0"/>
                      </a:rPr>
                      <m:t> : </m:t>
                    </m:r>
                    <m:r>
                      <a:rPr lang="el-GR" sz="3600" i="1" dirty="0" smtClean="0">
                        <a:latin typeface="Cambria Math" panose="02040503050406030204" pitchFamily="18" charset="0"/>
                      </a:rPr>
                      <m:t>𝑄</m:t>
                    </m:r>
                    <m:r>
                      <a:rPr lang="el-GR" sz="3600" i="1" dirty="0" smtClean="0">
                        <a:latin typeface="Cambria Math" panose="02040503050406030204" pitchFamily="18" charset="0"/>
                      </a:rPr>
                      <m:t> × </m:t>
                    </m:r>
                    <m:r>
                      <m:rPr>
                        <m:sty m:val="p"/>
                      </m:rPr>
                      <a:rPr lang="el-GR" sz="3600" i="0" dirty="0" smtClean="0">
                        <a:latin typeface="Cambria Math" panose="02040503050406030204" pitchFamily="18" charset="0"/>
                      </a:rPr>
                      <m:t>Σ</m:t>
                    </m:r>
                    <m:r>
                      <a:rPr lang="el-GR" sz="3600" i="1" dirty="0" smtClean="0">
                        <a:latin typeface="Cambria Math" panose="02040503050406030204" pitchFamily="18" charset="0"/>
                      </a:rPr>
                      <m:t> → </m:t>
                    </m:r>
                    <m:r>
                      <a:rPr lang="en-US" sz="3600" i="1" dirty="0" smtClean="0">
                        <a:latin typeface="Cambria Math" panose="02040503050406030204" pitchFamily="18" charset="0"/>
                      </a:rPr>
                      <m:t>𝑄</m:t>
                    </m:r>
                  </m:oMath>
                </a14:m>
                <a:endParaRPr lang="en-US" sz="3600" b="1" i="1" dirty="0">
                  <a:latin typeface="Cambria Math" panose="02040503050406030204" pitchFamily="18" charset="0"/>
                </a:endParaRPr>
              </a:p>
              <a:p>
                <a:pPr marL="0" indent="0" algn="ctr">
                  <a:buNone/>
                </a:pPr>
                <a:endParaRPr lang="en-US" sz="3600" b="1" i="1" dirty="0">
                  <a:latin typeface="Cambria Math" panose="02040503050406030204" pitchFamily="18" charset="0"/>
                </a:endParaRPr>
              </a:p>
              <a:p>
                <a:pPr marL="0" indent="0" algn="ctr">
                  <a:buNone/>
                </a:pPr>
                <a14:m>
                  <m:oMath xmlns:m="http://schemas.openxmlformats.org/officeDocument/2006/math">
                    <m:sSup>
                      <m:sSupPr>
                        <m:ctrlPr>
                          <a:rPr lang="el-GR" sz="3600" b="1" i="1" dirty="0" smtClean="0">
                            <a:solidFill>
                              <a:schemeClr val="bg1"/>
                            </a:solidFill>
                            <a:latin typeface="Cambria Math" panose="02040503050406030204" pitchFamily="18" charset="0"/>
                          </a:rPr>
                        </m:ctrlPr>
                      </m:sSupPr>
                      <m:e>
                        <m:r>
                          <a:rPr lang="el-GR" sz="3600" b="1" dirty="0">
                            <a:solidFill>
                              <a:schemeClr val="bg1"/>
                            </a:solidFill>
                            <a:latin typeface="Cambria Math" panose="02040503050406030204" pitchFamily="18" charset="0"/>
                          </a:rPr>
                          <m:t>𝚺</m:t>
                        </m:r>
                      </m:e>
                      <m:sup>
                        <m:r>
                          <a:rPr lang="ru-RU" sz="3600" b="1" i="1" dirty="0">
                            <a:solidFill>
                              <a:schemeClr val="bg1"/>
                            </a:solidFill>
                            <a:latin typeface="Cambria Math" panose="02040503050406030204" pitchFamily="18" charset="0"/>
                          </a:rPr>
                          <m:t>∗</m:t>
                        </m:r>
                      </m:sup>
                    </m:sSup>
                  </m:oMath>
                </a14:m>
                <a:r>
                  <a:rPr lang="ru-RU" sz="3600" dirty="0">
                    <a:solidFill>
                      <a:schemeClr val="bg1"/>
                    </a:solidFill>
                  </a:rPr>
                  <a:t> </a:t>
                </a:r>
                <a:r>
                  <a:rPr lang="en-US" sz="3600" dirty="0">
                    <a:solidFill>
                      <a:schemeClr val="bg1"/>
                    </a:solidFill>
                  </a:rPr>
                  <a:t>is the set of all words over </a:t>
                </a:r>
                <a14:m>
                  <m:oMath xmlns:m="http://schemas.openxmlformats.org/officeDocument/2006/math">
                    <m:r>
                      <a:rPr lang="el-GR" sz="3600" b="1" dirty="0">
                        <a:solidFill>
                          <a:schemeClr val="bg1"/>
                        </a:solidFill>
                        <a:latin typeface="Cambria Math" panose="02040503050406030204" pitchFamily="18" charset="0"/>
                      </a:rPr>
                      <m:t>𝚺</m:t>
                    </m:r>
                  </m:oMath>
                </a14:m>
                <a:endParaRPr lang="ru-RU" sz="3600" dirty="0"/>
              </a:p>
              <a:p>
                <a:pPr marL="0" indent="0">
                  <a:buNone/>
                </a:pPr>
                <a:endParaRPr lang="en-US" sz="3600" dirty="0"/>
              </a:p>
              <a:p>
                <a:endParaRPr lang="ru-RU" sz="3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565" t="-3782" b="-2101"/>
                </a:stretch>
              </a:blipFill>
            </p:spPr>
            <p:txBody>
              <a:bodyPr/>
              <a:lstStyle/>
              <a:p>
                <a:r>
                  <a:rPr lang="ru-RU">
                    <a:noFill/>
                  </a:rPr>
                  <a:t> </a:t>
                </a:r>
              </a:p>
            </p:txBody>
          </p:sp>
        </mc:Fallback>
      </mc:AlternateContent>
    </p:spTree>
    <p:extLst>
      <p:ext uri="{BB962C8B-B14F-4D97-AF65-F5344CB8AC3E}">
        <p14:creationId xmlns:p14="http://schemas.microsoft.com/office/powerpoint/2010/main" val="3932001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err="1" smtClean="0"/>
              <a:t>Berlinkov’s</a:t>
            </a:r>
            <a:r>
              <a:rPr lang="en-US" dirty="0" smtClean="0"/>
              <a:t> algorithm</a:t>
            </a:r>
            <a:r>
              <a:rPr lang="ru-RU" dirty="0" smtClean="0"/>
              <a:t>. </a:t>
            </a:r>
            <a:r>
              <a:rPr lang="en-US" dirty="0" smtClean="0"/>
              <a:t>Practice</a:t>
            </a:r>
            <a:r>
              <a:rPr lang="ru-RU" dirty="0" smtClean="0"/>
              <a:t>.</a:t>
            </a:r>
            <a:endParaRPr lang="ru-RU" dirty="0"/>
          </a:p>
        </p:txBody>
      </p:sp>
      <p:sp>
        <p:nvSpPr>
          <p:cNvPr id="3" name="Объект 2"/>
          <p:cNvSpPr>
            <a:spLocks noGrp="1"/>
          </p:cNvSpPr>
          <p:nvPr>
            <p:ph idx="1"/>
          </p:nvPr>
        </p:nvSpPr>
        <p:spPr>
          <a:xfrm>
            <a:off x="330927" y="1489166"/>
            <a:ext cx="11538856" cy="5059679"/>
          </a:xfrm>
        </p:spPr>
        <p:txBody>
          <a:bodyPr>
            <a:normAutofit/>
          </a:bodyPr>
          <a:lstStyle/>
          <a:p>
            <a:pPr marL="0" indent="0">
              <a:buNone/>
            </a:pPr>
            <a:endParaRPr lang="en-US" sz="4000" dirty="0" smtClean="0"/>
          </a:p>
          <a:p>
            <a:pPr marL="0" indent="0" algn="ctr">
              <a:buNone/>
            </a:pPr>
            <a:r>
              <a:rPr lang="ru-RU" sz="16200" dirty="0" smtClean="0">
                <a:latin typeface="+mj-lt"/>
              </a:rPr>
              <a:t>10000       </a:t>
            </a:r>
            <a:r>
              <a:rPr lang="en-US" sz="16200" dirty="0" smtClean="0">
                <a:latin typeface="+mj-lt"/>
              </a:rPr>
              <a:t>35</a:t>
            </a:r>
            <a:endParaRPr lang="en-US" sz="16200" dirty="0">
              <a:latin typeface="+mj-lt"/>
            </a:endParaRPr>
          </a:p>
          <a:p>
            <a:pPr marL="0" indent="0" algn="ctr">
              <a:buNone/>
            </a:pPr>
            <a:endParaRPr lang="en-US" sz="4400" dirty="0" smtClean="0">
              <a:latin typeface="+mj-lt"/>
            </a:endParaRPr>
          </a:p>
        </p:txBody>
      </p:sp>
      <p:sp>
        <p:nvSpPr>
          <p:cNvPr id="5" name="Стрелка вправо 4"/>
          <p:cNvSpPr/>
          <p:nvPr/>
        </p:nvSpPr>
        <p:spPr>
          <a:xfrm>
            <a:off x="6286500" y="2571205"/>
            <a:ext cx="2914650" cy="1447800"/>
          </a:xfrm>
          <a:prstGeom prst="right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14896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927" y="365125"/>
            <a:ext cx="11022873" cy="1325563"/>
          </a:xfrm>
        </p:spPr>
        <p:txBody>
          <a:bodyPr/>
          <a:lstStyle/>
          <a:p>
            <a:r>
              <a:rPr lang="en-US" dirty="0" smtClean="0"/>
              <a:t>Are you interested?</a:t>
            </a:r>
            <a:endParaRPr lang="ru-RU" dirty="0"/>
          </a:p>
        </p:txBody>
      </p:sp>
      <p:sp>
        <p:nvSpPr>
          <p:cNvPr id="3" name="Объект 2"/>
          <p:cNvSpPr>
            <a:spLocks noGrp="1"/>
          </p:cNvSpPr>
          <p:nvPr>
            <p:ph idx="1"/>
          </p:nvPr>
        </p:nvSpPr>
        <p:spPr>
          <a:xfrm>
            <a:off x="330927" y="1489166"/>
            <a:ext cx="11538856" cy="5059679"/>
          </a:xfrm>
        </p:spPr>
        <p:txBody>
          <a:bodyPr>
            <a:normAutofit/>
          </a:bodyPr>
          <a:lstStyle/>
          <a:p>
            <a:pPr marL="0" indent="0">
              <a:buNone/>
            </a:pPr>
            <a:r>
              <a:rPr lang="en-US" sz="4400" dirty="0" smtClean="0">
                <a:latin typeface="+mj-lt"/>
              </a:rPr>
              <a:t>Welcome to the poster section</a:t>
            </a:r>
          </a:p>
          <a:p>
            <a:pPr marL="0" indent="0">
              <a:buNone/>
            </a:pPr>
            <a:r>
              <a:rPr lang="en-US" sz="4400" dirty="0" smtClean="0">
                <a:latin typeface="+mj-lt"/>
              </a:rPr>
              <a:t>Feel free to mail me (birne.ageev@gmail.com)</a:t>
            </a:r>
            <a:endParaRPr lang="en-US" sz="4400" dirty="0">
              <a:latin typeface="+mj-lt"/>
            </a:endParaRPr>
          </a:p>
          <a:p>
            <a:pPr marL="0" indent="0" algn="ctr">
              <a:buNone/>
            </a:pPr>
            <a:endParaRPr lang="en-US" sz="4400" dirty="0" smtClean="0">
              <a:latin typeface="+mj-lt"/>
            </a:endParaRPr>
          </a:p>
        </p:txBody>
      </p:sp>
    </p:spTree>
    <p:extLst>
      <p:ext uri="{BB962C8B-B14F-4D97-AF65-F5344CB8AC3E}">
        <p14:creationId xmlns:p14="http://schemas.microsoft.com/office/powerpoint/2010/main" val="37592771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0487" y="2361565"/>
            <a:ext cx="11022873" cy="1325563"/>
          </a:xfrm>
        </p:spPr>
        <p:txBody>
          <a:bodyPr>
            <a:normAutofit/>
          </a:bodyPr>
          <a:lstStyle/>
          <a:p>
            <a:pPr algn="ctr"/>
            <a:r>
              <a:rPr lang="en-US" sz="7200" dirty="0" smtClean="0"/>
              <a:t>Are you NOT interested?</a:t>
            </a:r>
            <a:endParaRPr lang="ru-RU" sz="7200" dirty="0"/>
          </a:p>
        </p:txBody>
      </p:sp>
    </p:spTree>
    <p:extLst>
      <p:ext uri="{BB962C8B-B14F-4D97-AF65-F5344CB8AC3E}">
        <p14:creationId xmlns:p14="http://schemas.microsoft.com/office/powerpoint/2010/main" val="3409722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hampignons (Mushroom machine) Havatec BV YouTube - High Quality 480p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4389" y="-150494"/>
            <a:ext cx="10512742" cy="7008494"/>
          </a:xfrm>
          <a:prstGeom prst="rect">
            <a:avLst/>
          </a:prstGeom>
        </p:spPr>
      </p:pic>
    </p:spTree>
    <p:extLst>
      <p:ext uri="{BB962C8B-B14F-4D97-AF65-F5344CB8AC3E}">
        <p14:creationId xmlns:p14="http://schemas.microsoft.com/office/powerpoint/2010/main" val="362953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Basic notation</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690688"/>
                <a:ext cx="10515600" cy="4351338"/>
              </a:xfrm>
            </p:spPr>
            <p:txBody>
              <a:bodyPr>
                <a:normAutofit fontScale="92500" lnSpcReduction="10000"/>
              </a:bodyPr>
              <a:lstStyle/>
              <a:p>
                <a:pPr marL="0" indent="0">
                  <a:buNone/>
                </a:pPr>
                <a:r>
                  <a:rPr lang="en-US" sz="3600" b="1" dirty="0" smtClean="0"/>
                  <a:t>A deterministic finite automaton (DFA)</a:t>
                </a:r>
                <a:endParaRPr lang="ru-RU" sz="3600" b="1" dirty="0" smtClean="0"/>
              </a:p>
              <a:p>
                <a:pPr marL="0" indent="0">
                  <a:buNone/>
                </a:pPr>
                <a:endParaRPr lang="ru-RU" sz="900" b="1" dirty="0" smtClean="0"/>
              </a:p>
              <a:p>
                <a:pPr marL="0" indent="0">
                  <a:buNone/>
                </a:pPr>
                <a14:m>
                  <m:oMathPara xmlns:m="http://schemas.openxmlformats.org/officeDocument/2006/math">
                    <m:oMathParaPr>
                      <m:jc m:val="centerGroup"/>
                    </m:oMathParaPr>
                    <m:oMath xmlns:m="http://schemas.openxmlformats.org/officeDocument/2006/math">
                      <m:r>
                        <a:rPr lang="el-GR" sz="4400" i="1" dirty="0" smtClean="0">
                          <a:latin typeface="Cambria Math" panose="02040503050406030204" pitchFamily="18" charset="0"/>
                        </a:rPr>
                        <m:t>𝒜</m:t>
                      </m:r>
                      <m:r>
                        <a:rPr lang="el-GR" sz="4400" i="1" dirty="0" smtClean="0">
                          <a:latin typeface="Cambria Math" panose="02040503050406030204" pitchFamily="18" charset="0"/>
                        </a:rPr>
                        <m:t> = </m:t>
                      </m:r>
                      <m:d>
                        <m:dPr>
                          <m:ctrlPr>
                            <a:rPr lang="el-GR" sz="4400" i="1" dirty="0" smtClean="0">
                              <a:latin typeface="Cambria Math" panose="02040503050406030204" pitchFamily="18" charset="0"/>
                            </a:rPr>
                          </m:ctrlPr>
                        </m:dPr>
                        <m:e>
                          <m:r>
                            <a:rPr lang="el-GR" sz="4400" i="1" dirty="0" smtClean="0">
                              <a:latin typeface="Cambria Math" panose="02040503050406030204" pitchFamily="18" charset="0"/>
                            </a:rPr>
                            <m:t>𝑄</m:t>
                          </m:r>
                          <m:r>
                            <a:rPr lang="el-GR" sz="4400" i="1" dirty="0" smtClean="0">
                              <a:latin typeface="Cambria Math" panose="02040503050406030204" pitchFamily="18" charset="0"/>
                            </a:rPr>
                            <m:t>, </m:t>
                          </m:r>
                          <m:r>
                            <m:rPr>
                              <m:sty m:val="p"/>
                            </m:rPr>
                            <a:rPr lang="el-GR" sz="4400" i="0" dirty="0" smtClean="0">
                              <a:latin typeface="Cambria Math" panose="02040503050406030204" pitchFamily="18" charset="0"/>
                            </a:rPr>
                            <m:t>Σ</m:t>
                          </m:r>
                          <m:r>
                            <a:rPr lang="el-GR" sz="4400" i="1" dirty="0" smtClean="0">
                              <a:latin typeface="Cambria Math" panose="02040503050406030204" pitchFamily="18" charset="0"/>
                            </a:rPr>
                            <m:t>, </m:t>
                          </m:r>
                          <m:r>
                            <a:rPr lang="el-GR" sz="4400" i="1" dirty="0" smtClean="0">
                              <a:latin typeface="Cambria Math" panose="02040503050406030204" pitchFamily="18" charset="0"/>
                            </a:rPr>
                            <m:t>𝛿</m:t>
                          </m:r>
                        </m:e>
                      </m:d>
                    </m:oMath>
                  </m:oMathPara>
                </a14:m>
                <a:endParaRPr lang="ru-RU" sz="4400" dirty="0" smtClean="0"/>
              </a:p>
              <a:p>
                <a:pPr marL="0" indent="0">
                  <a:buNone/>
                </a:pPr>
                <a:endParaRPr lang="ru-RU" sz="1400" dirty="0" smtClean="0"/>
              </a:p>
              <a:p>
                <a14:m>
                  <m:oMath xmlns:m="http://schemas.openxmlformats.org/officeDocument/2006/math">
                    <m:r>
                      <a:rPr lang="en-US" sz="3600" b="1" i="1" dirty="0" smtClean="0">
                        <a:latin typeface="Cambria Math" panose="02040503050406030204" pitchFamily="18" charset="0"/>
                      </a:rPr>
                      <m:t>𝑸</m:t>
                    </m:r>
                  </m:oMath>
                </a14:m>
                <a:r>
                  <a:rPr lang="en-US" sz="3600" dirty="0" smtClean="0"/>
                  <a:t> is a finite set of </a:t>
                </a:r>
                <a:r>
                  <a:rPr lang="en-US" sz="3600" b="1" i="1" dirty="0" smtClean="0"/>
                  <a:t>states</a:t>
                </a:r>
                <a:endParaRPr lang="ru-RU" sz="3600" b="1" i="1" dirty="0" smtClean="0"/>
              </a:p>
              <a:p>
                <a14:m>
                  <m:oMath xmlns:m="http://schemas.openxmlformats.org/officeDocument/2006/math">
                    <m:r>
                      <a:rPr lang="el-GR" sz="3600" b="1" i="0" dirty="0" smtClean="0">
                        <a:latin typeface="Cambria Math" panose="02040503050406030204" pitchFamily="18" charset="0"/>
                      </a:rPr>
                      <m:t>𝚺</m:t>
                    </m:r>
                  </m:oMath>
                </a14:m>
                <a:r>
                  <a:rPr lang="ru-RU" sz="3600" dirty="0" smtClean="0"/>
                  <a:t> </a:t>
                </a:r>
                <a:r>
                  <a:rPr lang="en-US" sz="3600" dirty="0" smtClean="0"/>
                  <a:t>stands for a finite </a:t>
                </a:r>
                <a:r>
                  <a:rPr lang="en-US" sz="3600" b="1" i="1" dirty="0" smtClean="0"/>
                  <a:t>alphabet</a:t>
                </a:r>
                <a:endParaRPr lang="ru-RU" sz="3600" b="1" dirty="0" smtClean="0"/>
              </a:p>
              <a:p>
                <a14:m>
                  <m:oMath xmlns:m="http://schemas.openxmlformats.org/officeDocument/2006/math">
                    <m:r>
                      <a:rPr lang="el-GR" sz="3600" b="1" i="1" dirty="0" smtClean="0">
                        <a:latin typeface="Cambria Math" panose="02040503050406030204" pitchFamily="18" charset="0"/>
                      </a:rPr>
                      <m:t>𝜹</m:t>
                    </m:r>
                  </m:oMath>
                </a14:m>
                <a:r>
                  <a:rPr lang="ru-RU" sz="3600" dirty="0" smtClean="0"/>
                  <a:t> </a:t>
                </a:r>
                <a:r>
                  <a:rPr lang="en-US" sz="3600" dirty="0" smtClean="0"/>
                  <a:t>is</a:t>
                </a:r>
                <a:r>
                  <a:rPr lang="ru-RU" sz="3600" dirty="0" smtClean="0"/>
                  <a:t> </a:t>
                </a:r>
                <a:r>
                  <a:rPr lang="en-US" sz="3600" dirty="0" smtClean="0"/>
                  <a:t>a </a:t>
                </a:r>
                <a:r>
                  <a:rPr lang="en-US" sz="3600" b="1" i="1" dirty="0" smtClean="0"/>
                  <a:t>transition function</a:t>
                </a:r>
                <a:r>
                  <a:rPr lang="ru-RU" sz="3600" dirty="0" smtClean="0"/>
                  <a:t> </a:t>
                </a:r>
                <a14:m>
                  <m:oMath xmlns:m="http://schemas.openxmlformats.org/officeDocument/2006/math">
                    <m:r>
                      <a:rPr lang="el-GR" sz="3600" i="1" dirty="0" smtClean="0">
                        <a:latin typeface="Cambria Math" panose="02040503050406030204" pitchFamily="18" charset="0"/>
                      </a:rPr>
                      <m:t>𝛿</m:t>
                    </m:r>
                    <m:r>
                      <a:rPr lang="el-GR" sz="3600" i="1" dirty="0" smtClean="0">
                        <a:latin typeface="Cambria Math" panose="02040503050406030204" pitchFamily="18" charset="0"/>
                      </a:rPr>
                      <m:t> : </m:t>
                    </m:r>
                    <m:r>
                      <a:rPr lang="el-GR" sz="3600" i="1" dirty="0" smtClean="0">
                        <a:latin typeface="Cambria Math" panose="02040503050406030204" pitchFamily="18" charset="0"/>
                      </a:rPr>
                      <m:t>𝑄</m:t>
                    </m:r>
                    <m:r>
                      <a:rPr lang="el-GR" sz="3600" i="1" dirty="0" smtClean="0">
                        <a:latin typeface="Cambria Math" panose="02040503050406030204" pitchFamily="18" charset="0"/>
                      </a:rPr>
                      <m:t> × </m:t>
                    </m:r>
                    <m:r>
                      <m:rPr>
                        <m:sty m:val="p"/>
                      </m:rPr>
                      <a:rPr lang="el-GR" sz="3600" i="0" dirty="0" smtClean="0">
                        <a:latin typeface="Cambria Math" panose="02040503050406030204" pitchFamily="18" charset="0"/>
                      </a:rPr>
                      <m:t>Σ</m:t>
                    </m:r>
                    <m:r>
                      <a:rPr lang="el-GR" sz="3600" i="1" dirty="0" smtClean="0">
                        <a:latin typeface="Cambria Math" panose="02040503050406030204" pitchFamily="18" charset="0"/>
                      </a:rPr>
                      <m:t> → </m:t>
                    </m:r>
                    <m:r>
                      <a:rPr lang="en-US" sz="3600" i="1" dirty="0" smtClean="0">
                        <a:latin typeface="Cambria Math" panose="02040503050406030204" pitchFamily="18" charset="0"/>
                      </a:rPr>
                      <m:t>𝑄</m:t>
                    </m:r>
                  </m:oMath>
                </a14:m>
                <a:endParaRPr lang="en-US" sz="3600" b="1" i="1" dirty="0">
                  <a:latin typeface="Cambria Math" panose="02040503050406030204" pitchFamily="18" charset="0"/>
                </a:endParaRPr>
              </a:p>
              <a:p>
                <a:pPr marL="0" indent="0" algn="ctr">
                  <a:buNone/>
                </a:pPr>
                <a:endParaRPr lang="en-US" sz="3600" b="1" i="1" dirty="0">
                  <a:latin typeface="Cambria Math" panose="02040503050406030204" pitchFamily="18" charset="0"/>
                </a:endParaRPr>
              </a:p>
              <a:p>
                <a:pPr marL="0" indent="0" algn="ctr">
                  <a:buNone/>
                </a:pPr>
                <a14:m>
                  <m:oMath xmlns:m="http://schemas.openxmlformats.org/officeDocument/2006/math">
                    <m:sSup>
                      <m:sSupPr>
                        <m:ctrlPr>
                          <a:rPr lang="el-GR" sz="3600" b="1" i="1" dirty="0">
                            <a:latin typeface="Cambria Math" panose="02040503050406030204" pitchFamily="18" charset="0"/>
                          </a:rPr>
                        </m:ctrlPr>
                      </m:sSupPr>
                      <m:e>
                        <m:r>
                          <a:rPr lang="el-GR" sz="3600" b="1" dirty="0">
                            <a:latin typeface="Cambria Math" panose="02040503050406030204" pitchFamily="18" charset="0"/>
                          </a:rPr>
                          <m:t>𝚺</m:t>
                        </m:r>
                      </m:e>
                      <m:sup>
                        <m:r>
                          <a:rPr lang="ru-RU" sz="3600" b="1" i="1" dirty="0">
                            <a:latin typeface="Cambria Math" panose="02040503050406030204" pitchFamily="18" charset="0"/>
                          </a:rPr>
                          <m:t>∗</m:t>
                        </m:r>
                      </m:sup>
                    </m:sSup>
                  </m:oMath>
                </a14:m>
                <a:r>
                  <a:rPr lang="ru-RU" sz="3600" dirty="0"/>
                  <a:t> </a:t>
                </a:r>
                <a:r>
                  <a:rPr lang="en-US" sz="3600" dirty="0"/>
                  <a:t>is the set of all words over </a:t>
                </a:r>
                <a14:m>
                  <m:oMath xmlns:m="http://schemas.openxmlformats.org/officeDocument/2006/math">
                    <m:r>
                      <a:rPr lang="el-GR" sz="3600" b="1" dirty="0">
                        <a:latin typeface="Cambria Math" panose="02040503050406030204" pitchFamily="18" charset="0"/>
                      </a:rPr>
                      <m:t>𝚺</m:t>
                    </m:r>
                  </m:oMath>
                </a14:m>
                <a:endParaRPr lang="ru-RU" sz="3600" dirty="0"/>
              </a:p>
              <a:p>
                <a:pPr marL="0" indent="0">
                  <a:buNone/>
                </a:pPr>
                <a:endParaRPr lang="en-US" sz="3600" dirty="0"/>
              </a:p>
              <a:p>
                <a:endParaRPr lang="ru-RU" sz="3600"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565" t="-3782" b="-2101"/>
                </a:stretch>
              </a:blipFill>
            </p:spPr>
            <p:txBody>
              <a:bodyPr/>
              <a:lstStyle/>
              <a:p>
                <a:r>
                  <a:rPr lang="ru-RU">
                    <a:noFill/>
                  </a:rPr>
                  <a:t> </a:t>
                </a:r>
              </a:p>
            </p:txBody>
          </p:sp>
        </mc:Fallback>
      </mc:AlternateContent>
    </p:spTree>
    <p:extLst>
      <p:ext uri="{BB962C8B-B14F-4D97-AF65-F5344CB8AC3E}">
        <p14:creationId xmlns:p14="http://schemas.microsoft.com/office/powerpoint/2010/main" val="628431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Basic notation</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690688"/>
                <a:ext cx="10628870" cy="4351338"/>
              </a:xfrm>
            </p:spPr>
            <p:txBody>
              <a:bodyPr>
                <a:normAutofit/>
              </a:bodyPr>
              <a:lstStyle/>
              <a:p>
                <a:pPr marL="0" indent="0" algn="ctr">
                  <a:buNone/>
                </a:pPr>
                <a:r>
                  <a:rPr lang="en-US" sz="4400" dirty="0" smtClean="0"/>
                  <a:t>A DFA </a:t>
                </a:r>
                <a14:m>
                  <m:oMath xmlns:m="http://schemas.openxmlformats.org/officeDocument/2006/math">
                    <m:d>
                      <m:dPr>
                        <m:ctrlPr>
                          <a:rPr lang="el-GR" sz="4400" i="1" dirty="0">
                            <a:latin typeface="Cambria Math" panose="02040503050406030204" pitchFamily="18" charset="0"/>
                          </a:rPr>
                        </m:ctrlPr>
                      </m:dPr>
                      <m:e>
                        <m:r>
                          <a:rPr lang="el-GR" sz="4400" i="1" dirty="0">
                            <a:latin typeface="Cambria Math" panose="02040503050406030204" pitchFamily="18" charset="0"/>
                          </a:rPr>
                          <m:t>𝑄</m:t>
                        </m:r>
                        <m:r>
                          <a:rPr lang="el-GR" sz="4400" i="1" dirty="0">
                            <a:latin typeface="Cambria Math" panose="02040503050406030204" pitchFamily="18" charset="0"/>
                          </a:rPr>
                          <m:t>, </m:t>
                        </m:r>
                        <m:r>
                          <m:rPr>
                            <m:sty m:val="p"/>
                          </m:rPr>
                          <a:rPr lang="el-GR" sz="4400" dirty="0">
                            <a:latin typeface="Cambria Math" panose="02040503050406030204" pitchFamily="18" charset="0"/>
                          </a:rPr>
                          <m:t>Σ</m:t>
                        </m:r>
                        <m:r>
                          <a:rPr lang="el-GR" sz="4400" i="1" dirty="0">
                            <a:latin typeface="Cambria Math" panose="02040503050406030204" pitchFamily="18" charset="0"/>
                          </a:rPr>
                          <m:t>, </m:t>
                        </m:r>
                        <m:r>
                          <a:rPr lang="el-GR" sz="4400" i="1" dirty="0">
                            <a:latin typeface="Cambria Math" panose="02040503050406030204" pitchFamily="18" charset="0"/>
                          </a:rPr>
                          <m:t>𝛿</m:t>
                        </m:r>
                      </m:e>
                    </m:d>
                  </m:oMath>
                </a14:m>
                <a:r>
                  <a:rPr lang="en-US" sz="4400" dirty="0" smtClean="0"/>
                  <a:t> is called </a:t>
                </a:r>
                <a:r>
                  <a:rPr lang="en-US" sz="4400" b="1" i="1" dirty="0" smtClean="0"/>
                  <a:t>synchronizing</a:t>
                </a:r>
                <a:r>
                  <a:rPr lang="en-US" sz="4400" i="1" dirty="0" smtClean="0"/>
                  <a:t> </a:t>
                </a:r>
              </a:p>
              <a:p>
                <a:pPr marL="0" indent="0" algn="ctr">
                  <a:buNone/>
                </a:pPr>
                <a:r>
                  <a:rPr lang="en-US" sz="4400" dirty="0" smtClean="0"/>
                  <a:t>if there exist a word </a:t>
                </a:r>
                <a14:m>
                  <m:oMath xmlns:m="http://schemas.openxmlformats.org/officeDocument/2006/math">
                    <m:r>
                      <a:rPr lang="en-US" sz="4400" i="1">
                        <a:latin typeface="Cambria Math" panose="02040503050406030204" pitchFamily="18" charset="0"/>
                      </a:rPr>
                      <m:t>𝑤</m:t>
                    </m:r>
                    <m:r>
                      <a:rPr lang="en-US" sz="4400" i="1">
                        <a:latin typeface="Cambria Math" panose="02040503050406030204" pitchFamily="18" charset="0"/>
                        <a:ea typeface="Cambria Math" panose="02040503050406030204" pitchFamily="18" charset="0"/>
                      </a:rPr>
                      <m:t>∈</m:t>
                    </m:r>
                    <m:sSup>
                      <m:sSupPr>
                        <m:ctrlPr>
                          <a:rPr lang="en-US" sz="4400" i="1">
                            <a:latin typeface="Cambria Math" panose="02040503050406030204" pitchFamily="18" charset="0"/>
                            <a:ea typeface="Cambria Math" panose="02040503050406030204" pitchFamily="18" charset="0"/>
                          </a:rPr>
                        </m:ctrlPr>
                      </m:sSupPr>
                      <m:e>
                        <m:r>
                          <m:rPr>
                            <m:sty m:val="p"/>
                          </m:rPr>
                          <a:rPr lang="el-GR" sz="4400" i="1">
                            <a:latin typeface="Cambria Math" panose="02040503050406030204" pitchFamily="18" charset="0"/>
                            <a:ea typeface="Cambria Math" panose="02040503050406030204" pitchFamily="18" charset="0"/>
                          </a:rPr>
                          <m:t>Σ</m:t>
                        </m:r>
                      </m:e>
                      <m:sup>
                        <m:r>
                          <a:rPr lang="en-US" sz="4400" i="1">
                            <a:latin typeface="Cambria Math" panose="02040503050406030204" pitchFamily="18" charset="0"/>
                            <a:ea typeface="Cambria Math" panose="02040503050406030204" pitchFamily="18" charset="0"/>
                          </a:rPr>
                          <m:t>∗</m:t>
                        </m:r>
                      </m:sup>
                    </m:sSup>
                  </m:oMath>
                </a14:m>
                <a:r>
                  <a:rPr lang="en-US" sz="4400" dirty="0" smtClean="0"/>
                  <a:t> and a state </a:t>
                </a:r>
                <a14:m>
                  <m:oMath xmlns:m="http://schemas.openxmlformats.org/officeDocument/2006/math">
                    <m:r>
                      <a:rPr lang="en-US" sz="4400" i="1" dirty="0">
                        <a:latin typeface="Cambria Math" panose="02040503050406030204" pitchFamily="18" charset="0"/>
                      </a:rPr>
                      <m:t>𝑓</m:t>
                    </m:r>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𝑄</m:t>
                    </m:r>
                  </m:oMath>
                </a14:m>
                <a:r>
                  <a:rPr lang="en-US" sz="4400" dirty="0" smtClean="0"/>
                  <a:t> such that</a:t>
                </a:r>
                <a:endParaRPr lang="ru-RU" sz="1400" dirty="0" smtClean="0"/>
              </a:p>
              <a:p>
                <a:pPr marL="0" indent="0" algn="ctr">
                  <a:buNone/>
                </a:pPr>
                <a14:m>
                  <m:oMath xmlns:m="http://schemas.openxmlformats.org/officeDocument/2006/math">
                    <m:r>
                      <a:rPr lang="el-GR" sz="4800" i="1" dirty="0">
                        <a:latin typeface="Cambria Math" panose="02040503050406030204" pitchFamily="18" charset="0"/>
                      </a:rPr>
                      <m:t>𝛿</m:t>
                    </m:r>
                    <m:r>
                      <a:rPr lang="en-US" sz="4800" i="1" dirty="0">
                        <a:latin typeface="Cambria Math" panose="02040503050406030204" pitchFamily="18" charset="0"/>
                      </a:rPr>
                      <m:t>(</m:t>
                    </m:r>
                    <m:r>
                      <a:rPr lang="el-GR" sz="4800" i="1" dirty="0">
                        <a:latin typeface="Cambria Math" panose="02040503050406030204" pitchFamily="18" charset="0"/>
                      </a:rPr>
                      <m:t>𝑞</m:t>
                    </m:r>
                    <m:r>
                      <a:rPr lang="el-GR" sz="4800" i="1" dirty="0">
                        <a:latin typeface="Cambria Math" panose="02040503050406030204" pitchFamily="18" charset="0"/>
                      </a:rPr>
                      <m:t>, </m:t>
                    </m:r>
                    <m:r>
                      <a:rPr lang="el-GR" sz="4800" i="1" dirty="0">
                        <a:latin typeface="Cambria Math" panose="02040503050406030204" pitchFamily="18" charset="0"/>
                      </a:rPr>
                      <m:t>𝑤</m:t>
                    </m:r>
                    <m:r>
                      <a:rPr lang="en-US" sz="4800" i="1" dirty="0">
                        <a:latin typeface="Cambria Math" panose="02040503050406030204" pitchFamily="18" charset="0"/>
                      </a:rPr>
                      <m:t>)</m:t>
                    </m:r>
                    <m:r>
                      <a:rPr lang="el-GR" sz="4800" i="1" dirty="0">
                        <a:latin typeface="Cambria Math" panose="02040503050406030204" pitchFamily="18" charset="0"/>
                      </a:rPr>
                      <m:t> =</m:t>
                    </m:r>
                    <m:r>
                      <a:rPr lang="en-US" sz="4800" b="0" i="1" dirty="0" smtClean="0">
                        <a:latin typeface="Cambria Math" panose="02040503050406030204" pitchFamily="18" charset="0"/>
                      </a:rPr>
                      <m:t>𝑓</m:t>
                    </m:r>
                  </m:oMath>
                </a14:m>
                <a:r>
                  <a:rPr lang="en-US" sz="4800" dirty="0" smtClean="0"/>
                  <a:t> for all </a:t>
                </a:r>
                <a14:m>
                  <m:oMath xmlns:m="http://schemas.openxmlformats.org/officeDocument/2006/math">
                    <m:r>
                      <a:rPr lang="en-US" sz="4800" i="1" dirty="0">
                        <a:latin typeface="Cambria Math" panose="02040503050406030204" pitchFamily="18" charset="0"/>
                      </a:rPr>
                      <m:t>𝑞</m:t>
                    </m:r>
                    <m:r>
                      <a:rPr lang="en-US" sz="4800" i="1" dirty="0">
                        <a:latin typeface="Cambria Math" panose="02040503050406030204" pitchFamily="18" charset="0"/>
                      </a:rPr>
                      <m:t>∈</m:t>
                    </m:r>
                    <m:r>
                      <a:rPr lang="en-US" sz="4800" i="1" dirty="0">
                        <a:latin typeface="Cambria Math" panose="02040503050406030204" pitchFamily="18" charset="0"/>
                      </a:rPr>
                      <m:t>𝑄</m:t>
                    </m:r>
                  </m:oMath>
                </a14:m>
                <a:endParaRPr lang="en-US" sz="4800" dirty="0"/>
              </a:p>
              <a:p>
                <a:pPr marL="0" indent="0" algn="ctr">
                  <a:buNone/>
                </a:pPr>
                <a:endParaRPr lang="en-US" sz="1000" dirty="0" smtClean="0"/>
              </a:p>
              <a:p>
                <a:pPr marL="0" indent="0" algn="ctr">
                  <a:buNone/>
                </a:pPr>
                <a:r>
                  <a:rPr lang="en-US" sz="4800" dirty="0" smtClean="0">
                    <a:solidFill>
                      <a:schemeClr val="bg1"/>
                    </a:solidFill>
                  </a:rPr>
                  <a:t>Any such </a:t>
                </a:r>
                <a14:m>
                  <m:oMath xmlns:m="http://schemas.openxmlformats.org/officeDocument/2006/math">
                    <m:r>
                      <a:rPr lang="el-GR" sz="4800" i="1" dirty="0">
                        <a:solidFill>
                          <a:schemeClr val="bg1"/>
                        </a:solidFill>
                        <a:latin typeface="Cambria Math" panose="02040503050406030204" pitchFamily="18" charset="0"/>
                      </a:rPr>
                      <m:t>𝑤</m:t>
                    </m:r>
                  </m:oMath>
                </a14:m>
                <a:r>
                  <a:rPr lang="en-US" sz="4800" dirty="0" smtClean="0">
                    <a:solidFill>
                      <a:schemeClr val="bg1"/>
                    </a:solidFill>
                  </a:rPr>
                  <a:t> is a </a:t>
                </a:r>
                <a:r>
                  <a:rPr lang="en-US" sz="4800" b="1" i="1" dirty="0" smtClean="0">
                    <a:solidFill>
                      <a:schemeClr val="bg1"/>
                    </a:solidFill>
                  </a:rPr>
                  <a:t>synchronizing</a:t>
                </a:r>
                <a:r>
                  <a:rPr lang="en-US" sz="4800" dirty="0" smtClean="0">
                    <a:solidFill>
                      <a:schemeClr val="bg1"/>
                    </a:solidFill>
                  </a:rPr>
                  <a:t> </a:t>
                </a:r>
                <a:r>
                  <a:rPr lang="en-US" sz="4800" b="1" i="1" dirty="0" smtClean="0">
                    <a:solidFill>
                      <a:schemeClr val="bg1"/>
                    </a:solidFill>
                  </a:rPr>
                  <a:t>word</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690688"/>
                <a:ext cx="10628870" cy="4351338"/>
              </a:xfrm>
              <a:blipFill>
                <a:blip r:embed="rId3"/>
                <a:stretch>
                  <a:fillRect l="-2123" t="-4342"/>
                </a:stretch>
              </a:blipFill>
            </p:spPr>
            <p:txBody>
              <a:bodyPr/>
              <a:lstStyle/>
              <a:p>
                <a:r>
                  <a:rPr lang="ru-RU">
                    <a:noFill/>
                  </a:rPr>
                  <a:t> </a:t>
                </a:r>
              </a:p>
            </p:txBody>
          </p:sp>
        </mc:Fallback>
      </mc:AlternateContent>
    </p:spTree>
    <p:extLst>
      <p:ext uri="{BB962C8B-B14F-4D97-AF65-F5344CB8AC3E}">
        <p14:creationId xmlns:p14="http://schemas.microsoft.com/office/powerpoint/2010/main" val="1336872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Basic notation</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838200" y="1690688"/>
                <a:ext cx="10628870" cy="4351338"/>
              </a:xfrm>
            </p:spPr>
            <p:txBody>
              <a:bodyPr>
                <a:normAutofit/>
              </a:bodyPr>
              <a:lstStyle/>
              <a:p>
                <a:pPr marL="0" indent="0" algn="ctr">
                  <a:buNone/>
                </a:pPr>
                <a:r>
                  <a:rPr lang="en-US" sz="4400" dirty="0" smtClean="0"/>
                  <a:t>A DFA </a:t>
                </a:r>
                <a14:m>
                  <m:oMath xmlns:m="http://schemas.openxmlformats.org/officeDocument/2006/math">
                    <m:d>
                      <m:dPr>
                        <m:ctrlPr>
                          <a:rPr lang="el-GR" sz="4400" i="1" dirty="0">
                            <a:latin typeface="Cambria Math" panose="02040503050406030204" pitchFamily="18" charset="0"/>
                          </a:rPr>
                        </m:ctrlPr>
                      </m:dPr>
                      <m:e>
                        <m:r>
                          <a:rPr lang="el-GR" sz="4400" i="1" dirty="0">
                            <a:latin typeface="Cambria Math" panose="02040503050406030204" pitchFamily="18" charset="0"/>
                          </a:rPr>
                          <m:t>𝑄</m:t>
                        </m:r>
                        <m:r>
                          <a:rPr lang="el-GR" sz="4400" i="1" dirty="0">
                            <a:latin typeface="Cambria Math" panose="02040503050406030204" pitchFamily="18" charset="0"/>
                          </a:rPr>
                          <m:t>, </m:t>
                        </m:r>
                        <m:r>
                          <m:rPr>
                            <m:sty m:val="p"/>
                          </m:rPr>
                          <a:rPr lang="el-GR" sz="4400" dirty="0">
                            <a:latin typeface="Cambria Math" panose="02040503050406030204" pitchFamily="18" charset="0"/>
                          </a:rPr>
                          <m:t>Σ</m:t>
                        </m:r>
                        <m:r>
                          <a:rPr lang="el-GR" sz="4400" i="1" dirty="0">
                            <a:latin typeface="Cambria Math" panose="02040503050406030204" pitchFamily="18" charset="0"/>
                          </a:rPr>
                          <m:t>, </m:t>
                        </m:r>
                        <m:r>
                          <a:rPr lang="el-GR" sz="4400" i="1" dirty="0">
                            <a:latin typeface="Cambria Math" panose="02040503050406030204" pitchFamily="18" charset="0"/>
                          </a:rPr>
                          <m:t>𝛿</m:t>
                        </m:r>
                      </m:e>
                    </m:d>
                  </m:oMath>
                </a14:m>
                <a:r>
                  <a:rPr lang="en-US" sz="4400" dirty="0" smtClean="0"/>
                  <a:t> is called </a:t>
                </a:r>
                <a:r>
                  <a:rPr lang="en-US" sz="4400" b="1" i="1" dirty="0" smtClean="0"/>
                  <a:t>synchronizing</a:t>
                </a:r>
                <a:r>
                  <a:rPr lang="en-US" sz="4400" i="1" dirty="0" smtClean="0"/>
                  <a:t> </a:t>
                </a:r>
              </a:p>
              <a:p>
                <a:pPr marL="0" indent="0" algn="ctr">
                  <a:buNone/>
                </a:pPr>
                <a:r>
                  <a:rPr lang="en-US" sz="4400" dirty="0" smtClean="0"/>
                  <a:t>if there exist a word </a:t>
                </a:r>
                <a14:m>
                  <m:oMath xmlns:m="http://schemas.openxmlformats.org/officeDocument/2006/math">
                    <m:r>
                      <a:rPr lang="en-US" sz="4400" i="1">
                        <a:latin typeface="Cambria Math" panose="02040503050406030204" pitchFamily="18" charset="0"/>
                      </a:rPr>
                      <m:t>𝑤</m:t>
                    </m:r>
                    <m:r>
                      <a:rPr lang="en-US" sz="4400" i="1">
                        <a:latin typeface="Cambria Math" panose="02040503050406030204" pitchFamily="18" charset="0"/>
                        <a:ea typeface="Cambria Math" panose="02040503050406030204" pitchFamily="18" charset="0"/>
                      </a:rPr>
                      <m:t>∈</m:t>
                    </m:r>
                    <m:sSup>
                      <m:sSupPr>
                        <m:ctrlPr>
                          <a:rPr lang="en-US" sz="4400" i="1">
                            <a:latin typeface="Cambria Math" panose="02040503050406030204" pitchFamily="18" charset="0"/>
                            <a:ea typeface="Cambria Math" panose="02040503050406030204" pitchFamily="18" charset="0"/>
                          </a:rPr>
                        </m:ctrlPr>
                      </m:sSupPr>
                      <m:e>
                        <m:r>
                          <m:rPr>
                            <m:sty m:val="p"/>
                          </m:rPr>
                          <a:rPr lang="el-GR" sz="4400" i="1">
                            <a:latin typeface="Cambria Math" panose="02040503050406030204" pitchFamily="18" charset="0"/>
                            <a:ea typeface="Cambria Math" panose="02040503050406030204" pitchFamily="18" charset="0"/>
                          </a:rPr>
                          <m:t>Σ</m:t>
                        </m:r>
                      </m:e>
                      <m:sup>
                        <m:r>
                          <a:rPr lang="en-US" sz="4400" i="1">
                            <a:latin typeface="Cambria Math" panose="02040503050406030204" pitchFamily="18" charset="0"/>
                            <a:ea typeface="Cambria Math" panose="02040503050406030204" pitchFamily="18" charset="0"/>
                          </a:rPr>
                          <m:t>∗</m:t>
                        </m:r>
                      </m:sup>
                    </m:sSup>
                  </m:oMath>
                </a14:m>
                <a:r>
                  <a:rPr lang="en-US" sz="4400" dirty="0" smtClean="0"/>
                  <a:t> and a state </a:t>
                </a:r>
                <a14:m>
                  <m:oMath xmlns:m="http://schemas.openxmlformats.org/officeDocument/2006/math">
                    <m:r>
                      <a:rPr lang="en-US" sz="4400" i="1" dirty="0">
                        <a:latin typeface="Cambria Math" panose="02040503050406030204" pitchFamily="18" charset="0"/>
                      </a:rPr>
                      <m:t>𝑓</m:t>
                    </m:r>
                    <m:r>
                      <a:rPr lang="en-US" sz="4400" i="1">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𝑄</m:t>
                    </m:r>
                  </m:oMath>
                </a14:m>
                <a:r>
                  <a:rPr lang="en-US" sz="4400" dirty="0" smtClean="0"/>
                  <a:t> such that</a:t>
                </a:r>
                <a:endParaRPr lang="ru-RU" sz="1400" dirty="0" smtClean="0"/>
              </a:p>
              <a:p>
                <a:pPr marL="0" indent="0" algn="ctr">
                  <a:buNone/>
                </a:pPr>
                <a14:m>
                  <m:oMath xmlns:m="http://schemas.openxmlformats.org/officeDocument/2006/math">
                    <m:r>
                      <a:rPr lang="el-GR" sz="4800" i="1" dirty="0">
                        <a:latin typeface="Cambria Math" panose="02040503050406030204" pitchFamily="18" charset="0"/>
                      </a:rPr>
                      <m:t>𝛿</m:t>
                    </m:r>
                    <m:r>
                      <a:rPr lang="en-US" sz="4800" i="1" dirty="0">
                        <a:latin typeface="Cambria Math" panose="02040503050406030204" pitchFamily="18" charset="0"/>
                      </a:rPr>
                      <m:t>(</m:t>
                    </m:r>
                    <m:r>
                      <a:rPr lang="el-GR" sz="4800" i="1" dirty="0">
                        <a:latin typeface="Cambria Math" panose="02040503050406030204" pitchFamily="18" charset="0"/>
                      </a:rPr>
                      <m:t>𝑞</m:t>
                    </m:r>
                    <m:r>
                      <a:rPr lang="el-GR" sz="4800" i="1" dirty="0">
                        <a:latin typeface="Cambria Math" panose="02040503050406030204" pitchFamily="18" charset="0"/>
                      </a:rPr>
                      <m:t>, </m:t>
                    </m:r>
                    <m:r>
                      <a:rPr lang="el-GR" sz="4800" i="1" dirty="0">
                        <a:latin typeface="Cambria Math" panose="02040503050406030204" pitchFamily="18" charset="0"/>
                      </a:rPr>
                      <m:t>𝑤</m:t>
                    </m:r>
                    <m:r>
                      <a:rPr lang="en-US" sz="4800" i="1" dirty="0">
                        <a:latin typeface="Cambria Math" panose="02040503050406030204" pitchFamily="18" charset="0"/>
                      </a:rPr>
                      <m:t>)</m:t>
                    </m:r>
                    <m:r>
                      <a:rPr lang="el-GR" sz="4800" i="1" dirty="0">
                        <a:latin typeface="Cambria Math" panose="02040503050406030204" pitchFamily="18" charset="0"/>
                      </a:rPr>
                      <m:t> =</m:t>
                    </m:r>
                    <m:r>
                      <a:rPr lang="en-US" sz="4800" b="0" i="1" dirty="0" smtClean="0">
                        <a:latin typeface="Cambria Math" panose="02040503050406030204" pitchFamily="18" charset="0"/>
                      </a:rPr>
                      <m:t>𝑓</m:t>
                    </m:r>
                  </m:oMath>
                </a14:m>
                <a:r>
                  <a:rPr lang="en-US" sz="4800" dirty="0" smtClean="0"/>
                  <a:t> for all </a:t>
                </a:r>
                <a14:m>
                  <m:oMath xmlns:m="http://schemas.openxmlformats.org/officeDocument/2006/math">
                    <m:r>
                      <a:rPr lang="en-US" sz="4800" i="1" dirty="0">
                        <a:latin typeface="Cambria Math" panose="02040503050406030204" pitchFamily="18" charset="0"/>
                      </a:rPr>
                      <m:t>𝑞</m:t>
                    </m:r>
                    <m:r>
                      <a:rPr lang="en-US" sz="4800" i="1" dirty="0">
                        <a:latin typeface="Cambria Math" panose="02040503050406030204" pitchFamily="18" charset="0"/>
                      </a:rPr>
                      <m:t>∈</m:t>
                    </m:r>
                    <m:r>
                      <a:rPr lang="en-US" sz="4800" i="1" dirty="0">
                        <a:latin typeface="Cambria Math" panose="02040503050406030204" pitchFamily="18" charset="0"/>
                      </a:rPr>
                      <m:t>𝑄</m:t>
                    </m:r>
                  </m:oMath>
                </a14:m>
                <a:endParaRPr lang="en-US" sz="4800" dirty="0"/>
              </a:p>
              <a:p>
                <a:pPr marL="0" indent="0" algn="ctr">
                  <a:buNone/>
                </a:pPr>
                <a:endParaRPr lang="en-US" sz="1000" dirty="0" smtClean="0"/>
              </a:p>
              <a:p>
                <a:pPr marL="0" indent="0" algn="ctr">
                  <a:buNone/>
                </a:pPr>
                <a:r>
                  <a:rPr lang="en-US" sz="4800" dirty="0" smtClean="0"/>
                  <a:t>Any such </a:t>
                </a:r>
                <a14:m>
                  <m:oMath xmlns:m="http://schemas.openxmlformats.org/officeDocument/2006/math">
                    <m:r>
                      <a:rPr lang="el-GR" sz="4800" i="1" dirty="0">
                        <a:latin typeface="Cambria Math" panose="02040503050406030204" pitchFamily="18" charset="0"/>
                      </a:rPr>
                      <m:t>𝑤</m:t>
                    </m:r>
                  </m:oMath>
                </a14:m>
                <a:r>
                  <a:rPr lang="en-US" sz="4800" dirty="0" smtClean="0"/>
                  <a:t> is a </a:t>
                </a:r>
                <a:r>
                  <a:rPr lang="en-US" sz="4800" b="1" i="1" dirty="0" smtClean="0"/>
                  <a:t>synchronizing</a:t>
                </a:r>
                <a:r>
                  <a:rPr lang="en-US" sz="4800" dirty="0" smtClean="0"/>
                  <a:t> </a:t>
                </a:r>
                <a:r>
                  <a:rPr lang="en-US" sz="4800" b="1" i="1" dirty="0" smtClean="0"/>
                  <a:t>word</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838200" y="1690688"/>
                <a:ext cx="10628870" cy="4351338"/>
              </a:xfrm>
              <a:blipFill>
                <a:blip r:embed="rId3"/>
                <a:stretch>
                  <a:fillRect l="-2123" t="-4342"/>
                </a:stretch>
              </a:blipFill>
            </p:spPr>
            <p:txBody>
              <a:bodyPr/>
              <a:lstStyle/>
              <a:p>
                <a:r>
                  <a:rPr lang="ru-RU">
                    <a:noFill/>
                  </a:rPr>
                  <a:t> </a:t>
                </a:r>
              </a:p>
            </p:txBody>
          </p:sp>
        </mc:Fallback>
      </mc:AlternateContent>
    </p:spTree>
    <p:extLst>
      <p:ext uri="{BB962C8B-B14F-4D97-AF65-F5344CB8AC3E}">
        <p14:creationId xmlns:p14="http://schemas.microsoft.com/office/powerpoint/2010/main" val="2661896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80583" y="763588"/>
            <a:ext cx="8849884" cy="5961062"/>
          </a:xfrm>
          <a:solidFill>
            <a:schemeClr val="bg1"/>
          </a:solidFill>
          <a:ln>
            <a:solidFill>
              <a:schemeClr val="bg1"/>
            </a:solidFill>
          </a:ln>
        </p:spPr>
      </p:pic>
      <p:sp>
        <p:nvSpPr>
          <p:cNvPr id="2" name="Заголовок 1"/>
          <p:cNvSpPr>
            <a:spLocks noGrp="1"/>
          </p:cNvSpPr>
          <p:nvPr>
            <p:ph type="title"/>
          </p:nvPr>
        </p:nvSpPr>
        <p:spPr>
          <a:xfrm>
            <a:off x="594360" y="-70304"/>
            <a:ext cx="10515600" cy="1325563"/>
          </a:xfrm>
        </p:spPr>
        <p:txBody>
          <a:bodyPr/>
          <a:lstStyle/>
          <a:p>
            <a:r>
              <a:rPr lang="en-US" dirty="0" smtClean="0"/>
              <a:t>An example</a:t>
            </a:r>
            <a:endParaRPr lang="ru-RU" dirty="0"/>
          </a:p>
        </p:txBody>
      </p:sp>
      <p:sp>
        <p:nvSpPr>
          <p:cNvPr id="5" name="Прямоугольник 4"/>
          <p:cNvSpPr/>
          <p:nvPr/>
        </p:nvSpPr>
        <p:spPr>
          <a:xfrm>
            <a:off x="3886200" y="5791200"/>
            <a:ext cx="4282440" cy="8991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4048355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80583" y="763588"/>
            <a:ext cx="8849884" cy="5961062"/>
          </a:xfrm>
        </p:spPr>
      </p:pic>
      <p:sp>
        <p:nvSpPr>
          <p:cNvPr id="2" name="Заголовок 1"/>
          <p:cNvSpPr>
            <a:spLocks noGrp="1"/>
          </p:cNvSpPr>
          <p:nvPr>
            <p:ph type="title"/>
          </p:nvPr>
        </p:nvSpPr>
        <p:spPr>
          <a:xfrm>
            <a:off x="594360" y="-70304"/>
            <a:ext cx="10515600" cy="1325563"/>
          </a:xfrm>
        </p:spPr>
        <p:txBody>
          <a:bodyPr/>
          <a:lstStyle/>
          <a:p>
            <a:r>
              <a:rPr lang="en-US" dirty="0"/>
              <a:t>An example</a:t>
            </a:r>
            <a:endParaRPr lang="ru-RU" dirty="0"/>
          </a:p>
        </p:txBody>
      </p:sp>
    </p:spTree>
    <p:extLst>
      <p:ext uri="{BB962C8B-B14F-4D97-AF65-F5344CB8AC3E}">
        <p14:creationId xmlns:p14="http://schemas.microsoft.com/office/powerpoint/2010/main" val="2388524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Testing an automaton for synchronization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838200" y="1690688"/>
                <a:ext cx="10515600" cy="4351338"/>
              </a:xfrm>
            </p:spPr>
            <p:txBody>
              <a:bodyPr>
                <a:noAutofit/>
              </a:bodyPr>
              <a:lstStyle/>
              <a:p>
                <a:pPr marL="0" indent="0">
                  <a:buNone/>
                </a:pPr>
                <a:r>
                  <a:rPr lang="ru-RU" sz="3200" dirty="0" err="1" smtClean="0"/>
                  <a:t>Černý</a:t>
                </a:r>
                <a:r>
                  <a:rPr lang="en-US" sz="3200" dirty="0" smtClean="0"/>
                  <a:t>’s synchronization criterion (1964)</a:t>
                </a:r>
              </a:p>
              <a:p>
                <a:pPr marL="0" indent="0">
                  <a:buNone/>
                </a:pPr>
                <a:endParaRPr lang="en-US" sz="800" dirty="0" smtClean="0"/>
              </a:p>
              <a:p>
                <a:pPr marL="0" indent="0" algn="ctr">
                  <a:buNone/>
                </a:pPr>
                <a:r>
                  <a:rPr lang="en-US" sz="3200" i="1" dirty="0" smtClean="0"/>
                  <a:t>An automaton is synchronizing if and only if</a:t>
                </a:r>
              </a:p>
              <a:p>
                <a:pPr marL="0" indent="0" algn="ctr">
                  <a:buNone/>
                </a:pPr>
                <a:r>
                  <a:rPr lang="en-US" sz="3200" i="1" dirty="0" smtClean="0"/>
                  <a:t>for each pair of states there exists a word </a:t>
                </a:r>
              </a:p>
              <a:p>
                <a:pPr marL="0" indent="0" algn="ctr">
                  <a:buNone/>
                </a:pPr>
                <a:r>
                  <a:rPr lang="en-US" sz="3200" i="1" dirty="0" smtClean="0"/>
                  <a:t>mapping them to </a:t>
                </a:r>
                <a:r>
                  <a:rPr lang="en-US" sz="3200" i="1" dirty="0" smtClean="0"/>
                  <a:t>a </a:t>
                </a:r>
                <a:r>
                  <a:rPr lang="en-US" sz="3200" i="1" dirty="0" smtClean="0"/>
                  <a:t>single state.</a:t>
                </a:r>
                <a:endParaRPr lang="en-US" sz="3200" i="1" dirty="0"/>
              </a:p>
              <a:p>
                <a:pPr marL="0" indent="0">
                  <a:buNone/>
                </a:pPr>
                <a:endParaRPr lang="en-US" sz="3200" dirty="0" smtClean="0"/>
              </a:p>
              <a:p>
                <a:pPr marL="0" indent="0">
                  <a:buNone/>
                </a:pPr>
                <a:r>
                  <a:rPr lang="en-US" sz="3000" dirty="0" smtClean="0"/>
                  <a:t>The implied algorithm requires</a:t>
                </a:r>
                <a:r>
                  <a:rPr lang="ru-RU" sz="3000" dirty="0" smtClean="0"/>
                  <a:t> </a:t>
                </a:r>
                <a14:m>
                  <m:oMath xmlns:m="http://schemas.openxmlformats.org/officeDocument/2006/math">
                    <m:r>
                      <a:rPr lang="ru-RU" sz="3000" b="1" i="1" smtClean="0">
                        <a:latin typeface="Cambria Math" panose="02040503050406030204" pitchFamily="18" charset="0"/>
                      </a:rPr>
                      <m:t>𝚯</m:t>
                    </m:r>
                    <m:d>
                      <m:dPr>
                        <m:ctrlPr>
                          <a:rPr lang="en-US" sz="3000" b="1" i="1" smtClean="0">
                            <a:latin typeface="Cambria Math" panose="02040503050406030204" pitchFamily="18" charset="0"/>
                          </a:rPr>
                        </m:ctrlPr>
                      </m:dPr>
                      <m:e>
                        <m:d>
                          <m:dPr>
                            <m:begChr m:val="|"/>
                            <m:endChr m:val="|"/>
                            <m:ctrlPr>
                              <a:rPr lang="en-US" sz="3000" b="1" i="1" smtClean="0">
                                <a:latin typeface="Cambria Math" panose="02040503050406030204" pitchFamily="18" charset="0"/>
                              </a:rPr>
                            </m:ctrlPr>
                          </m:dPr>
                          <m:e>
                            <m:r>
                              <a:rPr lang="el-GR" sz="3000" b="1" i="1" dirty="0">
                                <a:latin typeface="Cambria Math" panose="02040503050406030204" pitchFamily="18" charset="0"/>
                              </a:rPr>
                              <m:t>𝜮</m:t>
                            </m:r>
                          </m:e>
                        </m:d>
                        <m:sSup>
                          <m:sSupPr>
                            <m:ctrlPr>
                              <a:rPr lang="en-US" sz="3000" b="1" i="1" dirty="0" smtClean="0">
                                <a:latin typeface="Cambria Math" panose="02040503050406030204" pitchFamily="18" charset="0"/>
                              </a:rPr>
                            </m:ctrlPr>
                          </m:sSupPr>
                          <m:e>
                            <m:d>
                              <m:dPr>
                                <m:begChr m:val="|"/>
                                <m:endChr m:val="|"/>
                                <m:ctrlPr>
                                  <a:rPr lang="en-US" sz="3000" b="1" i="1" dirty="0" smtClean="0">
                                    <a:latin typeface="Cambria Math" panose="02040503050406030204" pitchFamily="18" charset="0"/>
                                  </a:rPr>
                                </m:ctrlPr>
                              </m:dPr>
                              <m:e>
                                <m:r>
                                  <a:rPr lang="en-US" sz="3000" b="1" i="0" dirty="0" smtClean="0">
                                    <a:latin typeface="Cambria Math" panose="02040503050406030204" pitchFamily="18" charset="0"/>
                                  </a:rPr>
                                  <m:t>𝐐</m:t>
                                </m:r>
                              </m:e>
                            </m:d>
                          </m:e>
                          <m:sup>
                            <m:r>
                              <a:rPr lang="en-US" sz="3000" b="1" i="0" dirty="0" smtClean="0">
                                <a:latin typeface="Cambria Math" panose="02040503050406030204" pitchFamily="18" charset="0"/>
                              </a:rPr>
                              <m:t>𝟐</m:t>
                            </m:r>
                          </m:sup>
                        </m:sSup>
                      </m:e>
                    </m:d>
                  </m:oMath>
                </a14:m>
                <a:r>
                  <a:rPr lang="en-US" sz="3000" dirty="0" smtClean="0"/>
                  <a:t> time and memory.</a:t>
                </a: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507" t="-2941"/>
                </a:stretch>
              </a:blipFill>
            </p:spPr>
            <p:txBody>
              <a:bodyPr/>
              <a:lstStyle/>
              <a:p>
                <a:r>
                  <a:rPr lang="ru-RU">
                    <a:noFill/>
                  </a:rPr>
                  <a:t> </a:t>
                </a:r>
              </a:p>
            </p:txBody>
          </p:sp>
        </mc:Fallback>
      </mc:AlternateContent>
    </p:spTree>
    <p:extLst>
      <p:ext uri="{BB962C8B-B14F-4D97-AF65-F5344CB8AC3E}">
        <p14:creationId xmlns:p14="http://schemas.microsoft.com/office/powerpoint/2010/main" val="3800652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Testing an automaton for synchronization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838200" y="1690688"/>
                <a:ext cx="10515600" cy="4351338"/>
              </a:xfrm>
            </p:spPr>
            <p:txBody>
              <a:bodyPr>
                <a:noAutofit/>
              </a:bodyPr>
              <a:lstStyle/>
              <a:p>
                <a:pPr marL="0" indent="0">
                  <a:buNone/>
                </a:pPr>
                <a:r>
                  <a:rPr lang="ru-RU" sz="3200" dirty="0" err="1" smtClean="0"/>
                  <a:t>Černý</a:t>
                </a:r>
                <a:r>
                  <a:rPr lang="en-US" sz="3200" dirty="0" smtClean="0"/>
                  <a:t>’s synchronization criterion (1964)</a:t>
                </a:r>
              </a:p>
              <a:p>
                <a:pPr marL="0" indent="0">
                  <a:buNone/>
                </a:pPr>
                <a:endParaRPr lang="en-US" sz="800" dirty="0" smtClean="0"/>
              </a:p>
              <a:p>
                <a:pPr marL="0" indent="0" algn="ctr">
                  <a:buNone/>
                </a:pPr>
                <a:r>
                  <a:rPr lang="en-US" sz="3200" i="1" dirty="0" smtClean="0"/>
                  <a:t>An automaton is synchronizing if and only if</a:t>
                </a:r>
              </a:p>
              <a:p>
                <a:pPr marL="0" indent="0" algn="ctr">
                  <a:buNone/>
                </a:pPr>
                <a:r>
                  <a:rPr lang="en-US" sz="3200" i="1" dirty="0" smtClean="0"/>
                  <a:t>for each pair of states there exists a word </a:t>
                </a:r>
              </a:p>
              <a:p>
                <a:pPr marL="0" indent="0" algn="ctr">
                  <a:buNone/>
                </a:pPr>
                <a:r>
                  <a:rPr lang="en-US" sz="3200" i="1" dirty="0" smtClean="0"/>
                  <a:t>mapping them to </a:t>
                </a:r>
                <a:r>
                  <a:rPr lang="en-US" sz="3200" i="1" dirty="0" smtClean="0"/>
                  <a:t>a </a:t>
                </a:r>
                <a:r>
                  <a:rPr lang="en-US" sz="3200" i="1" dirty="0" smtClean="0"/>
                  <a:t>single state.</a:t>
                </a:r>
                <a:endParaRPr lang="en-US" sz="3200" i="1" dirty="0"/>
              </a:p>
              <a:p>
                <a:pPr marL="0" indent="0">
                  <a:buNone/>
                </a:pPr>
                <a:endParaRPr lang="en-US" sz="3200" dirty="0" smtClean="0"/>
              </a:p>
              <a:p>
                <a:pPr marL="0" indent="0">
                  <a:buNone/>
                </a:pPr>
                <a:r>
                  <a:rPr lang="en-US" sz="3000" dirty="0"/>
                  <a:t>The implied </a:t>
                </a:r>
                <a:r>
                  <a:rPr lang="en-US" sz="3000" dirty="0" smtClean="0"/>
                  <a:t>algorithm requires</a:t>
                </a:r>
                <a:r>
                  <a:rPr lang="ru-RU" sz="3000" dirty="0" smtClean="0"/>
                  <a:t> </a:t>
                </a:r>
                <a14:m>
                  <m:oMath xmlns:m="http://schemas.openxmlformats.org/officeDocument/2006/math">
                    <m:r>
                      <a:rPr lang="ru-RU" sz="3000" b="1" i="1" smtClean="0">
                        <a:latin typeface="Cambria Math" panose="02040503050406030204" pitchFamily="18" charset="0"/>
                      </a:rPr>
                      <m:t>𝚯</m:t>
                    </m:r>
                    <m:d>
                      <m:dPr>
                        <m:ctrlPr>
                          <a:rPr lang="en-US" sz="3000" b="1" i="1" smtClean="0">
                            <a:latin typeface="Cambria Math" panose="02040503050406030204" pitchFamily="18" charset="0"/>
                          </a:rPr>
                        </m:ctrlPr>
                      </m:dPr>
                      <m:e>
                        <m:d>
                          <m:dPr>
                            <m:begChr m:val="|"/>
                            <m:endChr m:val="|"/>
                            <m:ctrlPr>
                              <a:rPr lang="en-US" sz="3000" b="1" i="1" smtClean="0">
                                <a:latin typeface="Cambria Math" panose="02040503050406030204" pitchFamily="18" charset="0"/>
                              </a:rPr>
                            </m:ctrlPr>
                          </m:dPr>
                          <m:e>
                            <m:r>
                              <a:rPr lang="el-GR" sz="3000" b="1" i="1" dirty="0">
                                <a:latin typeface="Cambria Math" panose="02040503050406030204" pitchFamily="18" charset="0"/>
                              </a:rPr>
                              <m:t>𝜮</m:t>
                            </m:r>
                          </m:e>
                        </m:d>
                        <m:sSup>
                          <m:sSupPr>
                            <m:ctrlPr>
                              <a:rPr lang="en-US" sz="3000" b="1" i="1" dirty="0" smtClean="0">
                                <a:latin typeface="Cambria Math" panose="02040503050406030204" pitchFamily="18" charset="0"/>
                              </a:rPr>
                            </m:ctrlPr>
                          </m:sSupPr>
                          <m:e>
                            <m:d>
                              <m:dPr>
                                <m:begChr m:val="|"/>
                                <m:endChr m:val="|"/>
                                <m:ctrlPr>
                                  <a:rPr lang="en-US" sz="3000" b="1" i="1" dirty="0" smtClean="0">
                                    <a:latin typeface="Cambria Math" panose="02040503050406030204" pitchFamily="18" charset="0"/>
                                  </a:rPr>
                                </m:ctrlPr>
                              </m:dPr>
                              <m:e>
                                <m:r>
                                  <a:rPr lang="en-US" sz="3000" b="1" i="0" dirty="0" smtClean="0">
                                    <a:latin typeface="Cambria Math" panose="02040503050406030204" pitchFamily="18" charset="0"/>
                                  </a:rPr>
                                  <m:t>𝐐</m:t>
                                </m:r>
                              </m:e>
                            </m:d>
                          </m:e>
                          <m:sup>
                            <m:r>
                              <a:rPr lang="en-US" sz="3000" b="1" i="0" dirty="0" smtClean="0">
                                <a:latin typeface="Cambria Math" panose="02040503050406030204" pitchFamily="18" charset="0"/>
                              </a:rPr>
                              <m:t>𝟐</m:t>
                            </m:r>
                          </m:sup>
                        </m:sSup>
                      </m:e>
                    </m:d>
                  </m:oMath>
                </a14:m>
                <a:r>
                  <a:rPr lang="en-US" sz="3000" dirty="0" smtClean="0"/>
                  <a:t> time and memory.</a:t>
                </a: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838200" y="1690688"/>
                <a:ext cx="10515600" cy="4351338"/>
              </a:xfrm>
              <a:blipFill>
                <a:blip r:embed="rId3"/>
                <a:stretch>
                  <a:fillRect l="-1507" t="-2941"/>
                </a:stretch>
              </a:blipFill>
            </p:spPr>
            <p:txBody>
              <a:bodyPr/>
              <a:lstStyle/>
              <a:p>
                <a:r>
                  <a:rPr lang="ru-RU">
                    <a:noFill/>
                  </a:rPr>
                  <a:t> </a:t>
                </a:r>
              </a:p>
            </p:txBody>
          </p:sp>
        </mc:Fallback>
      </mc:AlternateContent>
      <p:sp>
        <p:nvSpPr>
          <p:cNvPr id="4" name="Прямоугольник 3"/>
          <p:cNvSpPr/>
          <p:nvPr/>
        </p:nvSpPr>
        <p:spPr>
          <a:xfrm rot="20700000">
            <a:off x="3412428" y="3757694"/>
            <a:ext cx="7707025" cy="1446550"/>
          </a:xfrm>
          <a:prstGeom prst="rect">
            <a:avLst/>
          </a:prstGeom>
          <a:noFill/>
          <a:ln w="57150">
            <a:solidFill>
              <a:srgbClr val="C00000"/>
            </a:solidFill>
          </a:ln>
          <a:effectLst>
            <a:outerShdw blurRad="50800" dist="38100" dir="2700000" algn="tl" rotWithShape="0">
              <a:prstClr val="black">
                <a:alpha val="40000"/>
              </a:prstClr>
            </a:outerShdw>
          </a:effectLst>
        </p:spPr>
        <p:txBody>
          <a:bodyPr wrap="square">
            <a:spAutoFit/>
          </a:bodyPr>
          <a:lstStyle/>
          <a:p>
            <a:pPr algn="ctr"/>
            <a:r>
              <a:rPr lang="en-US" sz="8800" b="1" dirty="0" err="1" smtClean="0">
                <a:solidFill>
                  <a:srgbClr val="C00000"/>
                </a:solidFill>
                <a:latin typeface="Arial Narrow" panose="020B0606020202030204" pitchFamily="34" charset="0"/>
              </a:rPr>
              <a:t>SynchSlow</a:t>
            </a:r>
            <a:endParaRPr lang="ru-RU" sz="8800" b="1" dirty="0">
              <a:solidFill>
                <a:srgbClr val="C00000"/>
              </a:solidFill>
              <a:latin typeface="Arial Narrow" panose="020B0606020202030204" pitchFamily="34" charset="0"/>
            </a:endParaRPr>
          </a:p>
        </p:txBody>
      </p:sp>
    </p:spTree>
    <p:extLst>
      <p:ext uri="{BB962C8B-B14F-4D97-AF65-F5344CB8AC3E}">
        <p14:creationId xmlns:p14="http://schemas.microsoft.com/office/powerpoint/2010/main" val="1103081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50372</TotalTime>
  <Words>1531</Words>
  <Application>Microsoft Office PowerPoint</Application>
  <PresentationFormat>Широкоэкранный</PresentationFormat>
  <Paragraphs>195</Paragraphs>
  <Slides>23</Slides>
  <Notes>23</Notes>
  <HiddenSlides>0</HiddenSlides>
  <MMClips>1</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23</vt:i4>
      </vt:variant>
    </vt:vector>
  </HeadingPairs>
  <TitlesOfParts>
    <vt:vector size="29" baseType="lpstr">
      <vt:lpstr>Arial</vt:lpstr>
      <vt:lpstr>Arial Narrow</vt:lpstr>
      <vt:lpstr>Calibri</vt:lpstr>
      <vt:lpstr>Calibri Light</vt:lpstr>
      <vt:lpstr>Cambria Math</vt:lpstr>
      <vt:lpstr>Тема Office</vt:lpstr>
      <vt:lpstr>Implementation of the algorithm for testing an automaton for synchronization in linear expected time </vt:lpstr>
      <vt:lpstr>Basic notation</vt:lpstr>
      <vt:lpstr>Basic notation</vt:lpstr>
      <vt:lpstr>Basic notation</vt:lpstr>
      <vt:lpstr>Basic notation</vt:lpstr>
      <vt:lpstr>An example</vt:lpstr>
      <vt:lpstr>An example</vt:lpstr>
      <vt:lpstr>Testing an automaton for synchronization</vt:lpstr>
      <vt:lpstr>Testing an automaton for synchronization</vt:lpstr>
      <vt:lpstr>Berlinkov’s algorithm. Theory.</vt:lpstr>
      <vt:lpstr>Berlinkov’s algorithm. Theory.</vt:lpstr>
      <vt:lpstr>Berlinkov’s algorithm. Theory.</vt:lpstr>
      <vt:lpstr>Berlinkov’s algorithm. Theory.</vt:lpstr>
      <vt:lpstr>Berlinkov’s algorithm. Theory.</vt:lpstr>
      <vt:lpstr>Berlinkov’s algorithm. Theory.</vt:lpstr>
      <vt:lpstr>Berlinkov’s algorithm. Practice.</vt:lpstr>
      <vt:lpstr>Berlinkov’s algorithm. Practice.</vt:lpstr>
      <vt:lpstr>Berlinkov’s algorithm. Practice.</vt:lpstr>
      <vt:lpstr>Berlinkov’s algorithm. Practice.</vt:lpstr>
      <vt:lpstr>Berlinkov’s algorithm. Practice.</vt:lpstr>
      <vt:lpstr>Are you interested?</vt:lpstr>
      <vt:lpstr>Are you NOT interested?</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the algorithm for testing an automaton for synchronization in linear expected time</dc:title>
  <dc:creator>Агеев Павел Сергеевич</dc:creator>
  <cp:lastModifiedBy>Агеев Павел Сергеевич</cp:lastModifiedBy>
  <cp:revision>207</cp:revision>
  <dcterms:created xsi:type="dcterms:W3CDTF">2017-12-03T09:04:29Z</dcterms:created>
  <dcterms:modified xsi:type="dcterms:W3CDTF">2018-02-01T13:06:18Z</dcterms:modified>
</cp:coreProperties>
</file>